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openxmlformats.org/officedocument/2006/relationships/metadata/core-properties" Target="docProps/core0.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676" r:id="rId3"/>
    <p:sldMasterId id="2147483686" r:id="rId4"/>
  </p:sldMasterIdLst>
  <p:notesMasterIdLst>
    <p:notesMasterId r:id="rId25"/>
  </p:notesMasterIdLst>
  <p:sldIdLst>
    <p:sldId id="256" r:id="rId5"/>
    <p:sldId id="268" r:id="rId6"/>
    <p:sldId id="257" r:id="rId7"/>
    <p:sldId id="258" r:id="rId8"/>
    <p:sldId id="269" r:id="rId9"/>
    <p:sldId id="270" r:id="rId10"/>
    <p:sldId id="271" r:id="rId11"/>
    <p:sldId id="272" r:id="rId12"/>
    <p:sldId id="260" r:id="rId13"/>
    <p:sldId id="261" r:id="rId14"/>
    <p:sldId id="265" r:id="rId15"/>
    <p:sldId id="274" r:id="rId16"/>
    <p:sldId id="262" r:id="rId17"/>
    <p:sldId id="263" r:id="rId18"/>
    <p:sldId id="264" r:id="rId19"/>
    <p:sldId id="273" r:id="rId20"/>
    <p:sldId id="276" r:id="rId21"/>
    <p:sldId id="277" r:id="rId22"/>
    <p:sldId id="266" r:id="rId23"/>
    <p:sldId id="275"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presProps" Target="presProps.xml" /><Relationship Id="rId3" Type="http://schemas.openxmlformats.org/officeDocument/2006/relationships/slideMaster" Target="slideMasters/slideMaster3.xml" /><Relationship Id="rId21" Type="http://schemas.openxmlformats.org/officeDocument/2006/relationships/slide" Target="slides/slide17.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notesMaster" Target="notesMasters/notesMaster1.xml" /><Relationship Id="rId2" Type="http://schemas.openxmlformats.org/officeDocument/2006/relationships/slideMaster" Target="slideMasters/slideMaster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theme" Target="theme/theme1.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4.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62765-C391-4629-839D-C28503C4AD1B}" type="datetimeFigureOut">
              <a:rPr lang="en-IN" smtClean="0"/>
              <a:t>09-07-2025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D4C74-E61D-40BD-AC60-D2F7C54977B1}" type="slidenum">
              <a:rPr lang="en-IN" smtClean="0"/>
              <a:t>‹#›</a:t>
            </a:fld>
            <a:endParaRPr lang="en-IN"/>
          </a:p>
        </p:txBody>
      </p:sp>
    </p:spTree>
    <p:extLst>
      <p:ext uri="{BB962C8B-B14F-4D97-AF65-F5344CB8AC3E}">
        <p14:creationId xmlns:p14="http://schemas.microsoft.com/office/powerpoint/2010/main" val="2970166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8D4C74-E61D-40BD-AC60-D2F7C54977B1}" type="slidenum">
              <a:rPr lang="en-IN" smtClean="0"/>
              <a:t>9</a:t>
            </a:fld>
            <a:endParaRPr lang="en-IN"/>
          </a:p>
        </p:txBody>
      </p:sp>
    </p:spTree>
    <p:extLst>
      <p:ext uri="{BB962C8B-B14F-4D97-AF65-F5344CB8AC3E}">
        <p14:creationId xmlns:p14="http://schemas.microsoft.com/office/powerpoint/2010/main" val="3704928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1"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theme" Target="../theme/them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theme" Target="../theme/theme2.xml" /><Relationship Id="rId1" Type="http://schemas.openxmlformats.org/officeDocument/2006/relationships/slideLayout" Target="../slideLayouts/slideLayout2.xml" /></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theme" Target="../theme/theme3.xml" /><Relationship Id="rId1" Type="http://schemas.openxmlformats.org/officeDocument/2006/relationships/slideLayout" Target="../slideLayouts/slideLayout3.xml" /></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theme" Target="../theme/theme4.xml" /><Relationship Id="rId1" Type="http://schemas.openxmlformats.org/officeDocument/2006/relationships/slideLayout" Target="../slideLayouts/slideLayout4.xml" /><Relationship Id="rId4" Type="http://schemas.openxmlformats.org/officeDocument/2006/relationships/image" Target="../media/image3.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 name="Google Shape;9;p2"/>
          <p:cNvGrpSpPr/>
          <p:nvPr/>
        </p:nvGrpSpPr>
        <p:grpSpPr>
          <a:xfrm>
            <a:off x="-2229840" y="-1350000"/>
            <a:ext cx="12172320" cy="6221520"/>
            <a:chOff x="-2229840" y="-1350000"/>
            <a:chExt cx="12172320" cy="6221520"/>
          </a:xfrm>
        </p:grpSpPr>
        <p:pic>
          <p:nvPicPr>
            <p:cNvPr id="6" name="Google Shape;10;p2"/>
            <p:cNvPicPr/>
            <p:nvPr/>
          </p:nvPicPr>
          <p:blipFill>
            <a:blip r:embed="rId3"/>
            <a:stretch/>
          </p:blipFill>
          <p:spPr>
            <a:xfrm>
              <a:off x="-2229840" y="-1350000"/>
              <a:ext cx="4767480" cy="4764960"/>
            </a:xfrm>
            <a:prstGeom prst="rect">
              <a:avLst/>
            </a:prstGeom>
            <a:ln w="0">
              <a:noFill/>
            </a:ln>
          </p:spPr>
        </p:pic>
        <p:pic>
          <p:nvPicPr>
            <p:cNvPr id="2" name="Google Shape;11;p2"/>
            <p:cNvPicPr/>
            <p:nvPr/>
          </p:nvPicPr>
          <p:blipFill>
            <a:blip r:embed="rId4"/>
            <a:stretch/>
          </p:blipFill>
          <p:spPr>
            <a:xfrm>
              <a:off x="6659640" y="1590480"/>
              <a:ext cx="3282840" cy="3281040"/>
            </a:xfrm>
            <a:prstGeom prst="rect">
              <a:avLst/>
            </a:prstGeom>
            <a:ln w="0">
              <a:noFill/>
            </a:ln>
          </p:spPr>
        </p:pic>
      </p:grpSp>
      <p:sp>
        <p:nvSpPr>
          <p:cNvPr id="3" name="PlaceHolder 1"/>
          <p:cNvSpPr>
            <a:spLocks noGrp="1"/>
          </p:cNvSpPr>
          <p:nvPr>
            <p:ph type="title"/>
          </p:nvPr>
        </p:nvSpPr>
        <p:spPr>
          <a:xfrm>
            <a:off x="714960" y="892440"/>
            <a:ext cx="6194520" cy="2129040"/>
          </a:xfrm>
          <a:prstGeom prst="rect">
            <a:avLst/>
          </a:prstGeom>
          <a:noFill/>
          <a:ln w="0">
            <a:noFill/>
          </a:ln>
        </p:spPr>
        <p:txBody>
          <a:bodyPr lIns="91440" tIns="91440" rIns="91440" bIns="91440" anchor="ctr">
            <a:noAutofit/>
          </a:bodyPr>
          <a:lstStyle/>
          <a:p>
            <a:pPr indent="0">
              <a:buNone/>
            </a:pPr>
            <a:r>
              <a:rPr lang="fr-FR" sz="8500" b="0" strike="noStrike" spc="-1">
                <a:solidFill>
                  <a:schemeClr val="dk1"/>
                </a:solidFill>
                <a:latin typeface="Arial"/>
              </a:rPr>
              <a:t>Click to edit the title text format</a:t>
            </a:r>
          </a:p>
        </p:txBody>
      </p:sp>
      <p:sp>
        <p:nvSpPr>
          <p:cNvPr id="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069200" y="1938240"/>
            <a:ext cx="6536160" cy="56412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39" name="PlaceHolder 2"/>
          <p:cNvSpPr>
            <a:spLocks noGrp="1"/>
          </p:cNvSpPr>
          <p:nvPr>
            <p:ph type="title"/>
          </p:nvPr>
        </p:nvSpPr>
        <p:spPr>
          <a:xfrm>
            <a:off x="1069200" y="936000"/>
            <a:ext cx="914040" cy="914040"/>
          </a:xfrm>
          <a:prstGeom prst="rect">
            <a:avLst/>
          </a:prstGeom>
          <a:noFill/>
          <a:ln w="0">
            <a:noFill/>
          </a:ln>
        </p:spPr>
        <p:txBody>
          <a:bodyPr lIns="91440" tIns="91440" rIns="91440" bIns="91440" anchor="ctr">
            <a:noAutofit/>
          </a:bodyPr>
          <a:lstStyle/>
          <a:p>
            <a:pPr indent="0">
              <a:lnSpc>
                <a:spcPct val="100000"/>
              </a:lnSpc>
              <a:buNone/>
            </a:pPr>
            <a:r>
              <a:rPr lang="fr-FR" sz="6000" b="0" i="1" strike="noStrike" spc="-1">
                <a:solidFill>
                  <a:schemeClr val="lt1"/>
                </a:solidFill>
                <a:latin typeface="Playfair Display"/>
                <a:ea typeface="Playfair Display"/>
              </a:rPr>
              <a:t>xx%</a:t>
            </a:r>
            <a:endParaRPr lang="fr-FR" sz="6000" b="0" strike="noStrike" spc="-1">
              <a:solidFill>
                <a:schemeClr val="dk1"/>
              </a:solidFill>
              <a:latin typeface="Arial"/>
            </a:endParaRPr>
          </a:p>
        </p:txBody>
      </p:sp>
      <p:pic>
        <p:nvPicPr>
          <p:cNvPr id="40" name="Google Shape;18;p3"/>
          <p:cNvPicPr/>
          <p:nvPr/>
        </p:nvPicPr>
        <p:blipFill>
          <a:blip r:embed="rId3">
            <a:alphaModFix amt="75000"/>
          </a:blip>
          <a:stretch/>
        </p:blipFill>
        <p:spPr>
          <a:xfrm>
            <a:off x="-1582560" y="3021120"/>
            <a:ext cx="3591720" cy="3589920"/>
          </a:xfrm>
          <a:prstGeom prst="rect">
            <a:avLst/>
          </a:prstGeom>
          <a:ln w="0">
            <a:noFill/>
          </a:ln>
        </p:spPr>
      </p:pic>
      <p:sp>
        <p:nvSpPr>
          <p:cNvPr id="41"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714960" y="894600"/>
            <a:ext cx="4046400" cy="55692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48" name="PlaceHolder 2"/>
          <p:cNvSpPr>
            <a:spLocks noGrp="1"/>
          </p:cNvSpPr>
          <p:nvPr>
            <p:ph type="body"/>
          </p:nvPr>
        </p:nvSpPr>
        <p:spPr>
          <a:xfrm>
            <a:off x="714960" y="1451880"/>
            <a:ext cx="4046400" cy="2946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cxnSp>
        <p:nvCxnSpPr>
          <p:cNvPr id="49" name="Google Shape;22;p4"/>
          <p:cNvCxnSpPr/>
          <p:nvPr/>
        </p:nvCxnSpPr>
        <p:spPr>
          <a:xfrm>
            <a:off x="0" y="274320"/>
            <a:ext cx="3819600" cy="360"/>
          </a:xfrm>
          <a:prstGeom prst="straightConnector1">
            <a:avLst/>
          </a:prstGeom>
          <a:ln w="9525">
            <a:solidFill>
              <a:srgbClr val="191919"/>
            </a:solidFill>
            <a:round/>
            <a:tailEnd type="triangle" w="med" len="med"/>
          </a:ln>
        </p:spPr>
      </p:cxnSp>
      <p:pic>
        <p:nvPicPr>
          <p:cNvPr id="50" name="Google Shape;23;p4"/>
          <p:cNvPicPr/>
          <p:nvPr/>
        </p:nvPicPr>
        <p:blipFill>
          <a:blip r:embed="rId3"/>
          <a:stretch/>
        </p:blipFill>
        <p:spPr>
          <a:xfrm>
            <a:off x="7191000" y="3300120"/>
            <a:ext cx="4077000" cy="40752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grpSp>
        <p:nvGrpSpPr>
          <p:cNvPr id="64" name="Google Shape;40;p9"/>
          <p:cNvGrpSpPr/>
          <p:nvPr/>
        </p:nvGrpSpPr>
        <p:grpSpPr>
          <a:xfrm>
            <a:off x="-896760" y="-615600"/>
            <a:ext cx="10278000" cy="6420600"/>
            <a:chOff x="-896760" y="-615600"/>
            <a:chExt cx="10278000" cy="6420600"/>
          </a:xfrm>
        </p:grpSpPr>
        <p:pic>
          <p:nvPicPr>
            <p:cNvPr id="65" name="Google Shape;41;p9"/>
            <p:cNvPicPr/>
            <p:nvPr/>
          </p:nvPicPr>
          <p:blipFill>
            <a:blip r:embed="rId3">
              <a:alphaModFix amt="65000"/>
            </a:blip>
            <a:stretch/>
          </p:blipFill>
          <p:spPr>
            <a:xfrm>
              <a:off x="6475320" y="2900520"/>
              <a:ext cx="2905920" cy="2904480"/>
            </a:xfrm>
            <a:prstGeom prst="rect">
              <a:avLst/>
            </a:prstGeom>
            <a:ln w="0">
              <a:noFill/>
            </a:ln>
          </p:spPr>
        </p:pic>
        <p:pic>
          <p:nvPicPr>
            <p:cNvPr id="66" name="Google Shape;42;p9"/>
            <p:cNvPicPr/>
            <p:nvPr/>
          </p:nvPicPr>
          <p:blipFill>
            <a:blip r:embed="rId4">
              <a:alphaModFix amt="65000"/>
            </a:blip>
            <a:stretch/>
          </p:blipFill>
          <p:spPr>
            <a:xfrm>
              <a:off x="-896760" y="-615600"/>
              <a:ext cx="2905920" cy="2904480"/>
            </a:xfrm>
            <a:prstGeom prst="rect">
              <a:avLst/>
            </a:prstGeom>
            <a:ln w="0">
              <a:noFill/>
            </a:ln>
          </p:spPr>
        </p:pic>
      </p:grpSp>
      <p:sp>
        <p:nvSpPr>
          <p:cNvPr id="67" name="PlaceHolder 1"/>
          <p:cNvSpPr>
            <a:spLocks noGrp="1"/>
          </p:cNvSpPr>
          <p:nvPr>
            <p:ph type="title"/>
          </p:nvPr>
        </p:nvSpPr>
        <p:spPr>
          <a:xfrm>
            <a:off x="2241360" y="1352520"/>
            <a:ext cx="4791240" cy="565560"/>
          </a:xfrm>
          <a:prstGeom prst="rect">
            <a:avLst/>
          </a:prstGeom>
          <a:noFill/>
          <a:ln w="0">
            <a:noFill/>
          </a:ln>
        </p:spPr>
        <p:txBody>
          <a:bodyPr lIns="91440" tIns="91440" rIns="91440" bIns="91440" anchor="ctr">
            <a:noAutofit/>
          </a:bodyPr>
          <a:lstStyle/>
          <a:p>
            <a:pPr indent="0">
              <a:buNone/>
            </a:pPr>
            <a:r>
              <a:rPr lang="fr-FR" sz="4500" b="0" strike="noStrike" spc="-1">
                <a:solidFill>
                  <a:schemeClr val="dk1"/>
                </a:solidFill>
                <a:latin typeface="Arial"/>
              </a:rPr>
              <a:t>Click to edit the title text format</a:t>
            </a:r>
          </a:p>
        </p:txBody>
      </p:sp>
      <p:sp>
        <p:nvSpPr>
          <p:cNvPr id="6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4.xml" /><Relationship Id="rId4" Type="http://schemas.openxmlformats.org/officeDocument/2006/relationships/image" Target="../media/image11.jpg" /></Relationships>
</file>

<file path=ppt/slides/_rels/slide18.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g" /><Relationship Id="rId1" Type="http://schemas.openxmlformats.org/officeDocument/2006/relationships/slideLayout" Target="../slideLayouts/slideLayout4.xml" /><Relationship Id="rId5" Type="http://schemas.openxmlformats.org/officeDocument/2006/relationships/image" Target="../media/image15.jpg" /><Relationship Id="rId4" Type="http://schemas.openxmlformats.org/officeDocument/2006/relationships/image" Target="../media/image14.jpg" /></Relationships>
</file>

<file path=ppt/slides/_rels/slide1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8" Type="http://schemas.openxmlformats.org/officeDocument/2006/relationships/image" Target="../media/image23.jpeg" /><Relationship Id="rId3" Type="http://schemas.openxmlformats.org/officeDocument/2006/relationships/image" Target="../media/image18.jpeg" /><Relationship Id="rId7" Type="http://schemas.openxmlformats.org/officeDocument/2006/relationships/image" Target="../media/image22.jpeg" /><Relationship Id="rId2" Type="http://schemas.openxmlformats.org/officeDocument/2006/relationships/image" Target="../media/image17.jpeg" /><Relationship Id="rId1" Type="http://schemas.openxmlformats.org/officeDocument/2006/relationships/slideLayout" Target="../slideLayouts/slideLayout3.xml" /><Relationship Id="rId6" Type="http://schemas.openxmlformats.org/officeDocument/2006/relationships/image" Target="../media/image21.jpeg" /><Relationship Id="rId5" Type="http://schemas.openxmlformats.org/officeDocument/2006/relationships/image" Target="../media/image20.jpeg" /><Relationship Id="rId4" Type="http://schemas.openxmlformats.org/officeDocument/2006/relationships/image" Target="../media/image19.jpeg" /><Relationship Id="rId9" Type="http://schemas.openxmlformats.org/officeDocument/2006/relationships/image" Target="../media/image24.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1.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714240" y="895320"/>
            <a:ext cx="6190920" cy="213336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4000" spc="-1" dirty="0">
                <a:solidFill>
                  <a:schemeClr val="dk1"/>
                </a:solidFill>
                <a:latin typeface="Times New Roman" panose="02020603050405020304" pitchFamily="18" charset="0"/>
                <a:cs typeface="Times New Roman" panose="02020603050405020304" pitchFamily="18" charset="0"/>
              </a:rPr>
              <a:t>Personalised Meal Planner</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cxnSp>
        <p:nvCxnSpPr>
          <p:cNvPr id="73" name="Google Shape;148;p26"/>
          <p:cNvCxnSpPr/>
          <p:nvPr/>
        </p:nvCxnSpPr>
        <p:spPr>
          <a:xfrm>
            <a:off x="4974120" y="3492000"/>
            <a:ext cx="3452040" cy="360"/>
          </a:xfrm>
          <a:prstGeom prst="straightConnector1">
            <a:avLst/>
          </a:prstGeom>
          <a:ln w="9525">
            <a:solidFill>
              <a:srgbClr val="191919"/>
            </a:solidFill>
            <a:round/>
            <a:tailEnd type="stealth" w="med" len="med"/>
          </a:ln>
        </p:spPr>
      </p:cxnSp>
      <p:sp>
        <p:nvSpPr>
          <p:cNvPr id="3" name="Title 2">
            <a:extLst>
              <a:ext uri="{FF2B5EF4-FFF2-40B4-BE49-F238E27FC236}">
                <a16:creationId xmlns:a16="http://schemas.microsoft.com/office/drawing/2014/main" id="{6EC6B815-E212-E8D8-C633-7E7AA3732689}"/>
              </a:ext>
            </a:extLst>
          </p:cNvPr>
          <p:cNvSpPr>
            <a:spLocks noGrp="1"/>
          </p:cNvSpPr>
          <p:nvPr>
            <p:ph type="title"/>
          </p:nvPr>
        </p:nvSpPr>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subTitle"/>
          </p:nvPr>
        </p:nvSpPr>
        <p:spPr>
          <a:xfrm>
            <a:off x="141248" y="1516926"/>
            <a:ext cx="8311375" cy="3158432"/>
          </a:xfrm>
          <a:prstGeom prst="rect">
            <a:avLst/>
          </a:prstGeom>
          <a:noFill/>
          <a:ln w="0">
            <a:noFill/>
          </a:ln>
        </p:spPr>
        <p:txBody>
          <a:bodyPr lIns="91440" tIns="91440" rIns="91440" bIns="91440" anchor="ctr">
            <a:normAutofit fontScale="98178"/>
          </a:bodyPr>
          <a:lstStyle/>
          <a:p>
            <a:pPr marL="0" indent="0">
              <a:lnSpc>
                <a:spcPct val="100000"/>
              </a:lnSpc>
              <a:buNone/>
              <a:tabLst>
                <a:tab pos="0" algn="l"/>
              </a:tabLst>
            </a:pPr>
            <a:r>
              <a:rPr lang="en-IN" sz="2200" b="1" strike="noStrike" spc="-1" dirty="0">
                <a:solidFill>
                  <a:schemeClr val="lt1"/>
                </a:solidFill>
                <a:latin typeface="Times New Roman" panose="02020603050405020304" pitchFamily="18" charset="0"/>
                <a:ea typeface="Montserrat"/>
                <a:cs typeface="Times New Roman" panose="02020603050405020304" pitchFamily="18" charset="0"/>
              </a:rPr>
              <a:t>Search by ingredients:</a:t>
            </a:r>
          </a:p>
          <a:p>
            <a:pPr marL="0" indent="0">
              <a:lnSpc>
                <a:spcPct val="100000"/>
              </a:lnSpc>
              <a:buNone/>
              <a:tabLst>
                <a:tab pos="0" algn="l"/>
              </a:tabLst>
            </a:pPr>
            <a:r>
              <a:rPr lang="en-IN" sz="1600" b="0" strike="noStrike" spc="-1" dirty="0">
                <a:solidFill>
                  <a:schemeClr val="lt1"/>
                </a:solidFill>
                <a:latin typeface="Times New Roman" panose="02020603050405020304" pitchFamily="18" charset="0"/>
                <a:ea typeface="Montserrat"/>
                <a:cs typeface="Times New Roman" panose="02020603050405020304" pitchFamily="18" charset="0"/>
              </a:rPr>
              <a:t>1 .Users enter available ingredients.</a:t>
            </a:r>
          </a:p>
          <a:p>
            <a:pPr marL="0" indent="0">
              <a:lnSpc>
                <a:spcPct val="100000"/>
              </a:lnSpc>
              <a:buNone/>
              <a:tabLst>
                <a:tab pos="0" algn="l"/>
              </a:tabLst>
            </a:pPr>
            <a:r>
              <a:rPr lang="en-IN" sz="1600" b="0" strike="noStrike" spc="-1" dirty="0">
                <a:solidFill>
                  <a:schemeClr val="lt1"/>
                </a:solidFill>
                <a:latin typeface="Times New Roman" panose="02020603050405020304" pitchFamily="18" charset="0"/>
                <a:ea typeface="Montserrat"/>
                <a:cs typeface="Times New Roman" panose="02020603050405020304" pitchFamily="18" charset="0"/>
              </a:rPr>
              <a:t>2 .AI proposes recipes based on selected ingredients.</a:t>
            </a:r>
          </a:p>
          <a:p>
            <a:pPr marL="0" indent="0">
              <a:lnSpc>
                <a:spcPct val="100000"/>
              </a:lnSpc>
              <a:buNone/>
              <a:tabLst>
                <a:tab pos="0" algn="l"/>
              </a:tabLst>
            </a:pPr>
            <a:r>
              <a:rPr lang="en-IN" sz="2000" b="1" strike="noStrike" spc="-1" dirty="0">
                <a:solidFill>
                  <a:schemeClr val="lt1"/>
                </a:solidFill>
                <a:latin typeface="Times New Roman" panose="02020603050405020304" pitchFamily="18" charset="0"/>
                <a:ea typeface="Montserrat"/>
                <a:cs typeface="Times New Roman" panose="02020603050405020304" pitchFamily="18" charset="0"/>
              </a:rPr>
              <a:t>Recipe recommendations:</a:t>
            </a:r>
          </a:p>
          <a:p>
            <a:pPr marL="0" indent="0">
              <a:lnSpc>
                <a:spcPct val="100000"/>
              </a:lnSpc>
              <a:buNone/>
              <a:tabLst>
                <a:tab pos="0" algn="l"/>
              </a:tabLst>
            </a:pPr>
            <a:r>
              <a:rPr lang="en-IN" sz="1600" spc="-1" dirty="0">
                <a:solidFill>
                  <a:schemeClr val="lt1"/>
                </a:solidFill>
                <a:latin typeface="Times New Roman" panose="02020603050405020304" pitchFamily="18" charset="0"/>
                <a:ea typeface="Montserrat"/>
                <a:cs typeface="Times New Roman" panose="02020603050405020304" pitchFamily="18" charset="0"/>
              </a:rPr>
              <a:t>1 .</a:t>
            </a:r>
            <a:r>
              <a:rPr lang="en-IN" sz="1600" b="0" strike="noStrike" spc="-1" dirty="0">
                <a:solidFill>
                  <a:schemeClr val="lt1"/>
                </a:solidFill>
                <a:latin typeface="Times New Roman" panose="02020603050405020304" pitchFamily="18" charset="0"/>
                <a:ea typeface="Montserrat"/>
                <a:cs typeface="Times New Roman" panose="02020603050405020304" pitchFamily="18" charset="0"/>
              </a:rPr>
              <a:t>Offers meal options along with pictures and short descriptions.</a:t>
            </a:r>
          </a:p>
          <a:p>
            <a:pPr marL="0" indent="0">
              <a:lnSpc>
                <a:spcPct val="100000"/>
              </a:lnSpc>
              <a:buNone/>
              <a:tabLst>
                <a:tab pos="0" algn="l"/>
              </a:tabLst>
            </a:pPr>
            <a:r>
              <a:rPr lang="en-IN" sz="1600" spc="-1" dirty="0">
                <a:solidFill>
                  <a:schemeClr val="lt1"/>
                </a:solidFill>
                <a:latin typeface="Times New Roman" panose="02020603050405020304" pitchFamily="18" charset="0"/>
                <a:ea typeface="Montserrat"/>
                <a:cs typeface="Times New Roman" panose="02020603050405020304" pitchFamily="18" charset="0"/>
              </a:rPr>
              <a:t>2 .</a:t>
            </a:r>
            <a:r>
              <a:rPr lang="en-IN" sz="1600" b="0" strike="noStrike" spc="-1" dirty="0">
                <a:solidFill>
                  <a:schemeClr val="lt1"/>
                </a:solidFill>
                <a:latin typeface="Times New Roman" panose="02020603050405020304" pitchFamily="18" charset="0"/>
                <a:ea typeface="Montserrat"/>
                <a:cs typeface="Times New Roman" panose="02020603050405020304" pitchFamily="18" charset="0"/>
              </a:rPr>
              <a:t>Provides caloric and </a:t>
            </a:r>
            <a:r>
              <a:rPr lang="en-IN" sz="1600" b="0" strike="noStrike" spc="-1" dirty="0" err="1">
                <a:solidFill>
                  <a:schemeClr val="lt1"/>
                </a:solidFill>
                <a:latin typeface="Times New Roman" panose="02020603050405020304" pitchFamily="18" charset="0"/>
                <a:ea typeface="Montserrat"/>
                <a:cs typeface="Times New Roman" panose="02020603050405020304" pitchFamily="18" charset="0"/>
              </a:rPr>
              <a:t>macronutritional</a:t>
            </a:r>
            <a:r>
              <a:rPr lang="en-IN" sz="1600" b="0" strike="noStrike" spc="-1" dirty="0">
                <a:solidFill>
                  <a:schemeClr val="lt1"/>
                </a:solidFill>
                <a:latin typeface="Times New Roman" panose="02020603050405020304" pitchFamily="18" charset="0"/>
                <a:ea typeface="Montserrat"/>
                <a:cs typeface="Times New Roman" panose="02020603050405020304" pitchFamily="18" charset="0"/>
              </a:rPr>
              <a:t> breakdowns (Calories, Proteins, Chicken).</a:t>
            </a:r>
            <a:endParaRPr lang="en-US" sz="1600" b="0" strike="noStrike" spc="-1" dirty="0">
              <a:solidFill>
                <a:srgbClr val="FFFFFF"/>
              </a:solidFill>
              <a:latin typeface="Times New Roman" panose="02020603050405020304" pitchFamily="18" charset="0"/>
              <a:cs typeface="Times New Roman" panose="02020603050405020304" pitchFamily="18" charset="0"/>
            </a:endParaRPr>
          </a:p>
        </p:txBody>
      </p:sp>
      <p:cxnSp>
        <p:nvCxnSpPr>
          <p:cNvPr id="89" name="Google Shape;164;p28"/>
          <p:cNvCxnSpPr/>
          <p:nvPr/>
        </p:nvCxnSpPr>
        <p:spPr>
          <a:xfrm>
            <a:off x="2077810" y="1305360"/>
            <a:ext cx="4791960" cy="360"/>
          </a:xfrm>
          <a:prstGeom prst="straightConnector1">
            <a:avLst/>
          </a:prstGeom>
          <a:ln w="9525">
            <a:solidFill>
              <a:srgbClr val="F3F3F3"/>
            </a:solidFill>
            <a:round/>
            <a:tailEnd type="stealth" w="med" len="med"/>
          </a:ln>
        </p:spPr>
      </p:cxnSp>
      <p:sp>
        <p:nvSpPr>
          <p:cNvPr id="2" name="PlaceHolder 1">
            <a:extLst>
              <a:ext uri="{FF2B5EF4-FFF2-40B4-BE49-F238E27FC236}">
                <a16:creationId xmlns:a16="http://schemas.microsoft.com/office/drawing/2014/main" id="{B08B1287-2815-DF7C-1048-F16BD42EEA72}"/>
              </a:ext>
            </a:extLst>
          </p:cNvPr>
          <p:cNvSpPr txBox="1">
            <a:spLocks/>
          </p:cNvSpPr>
          <p:nvPr/>
        </p:nvSpPr>
        <p:spPr>
          <a:xfrm>
            <a:off x="939767" y="253841"/>
            <a:ext cx="6234184" cy="839592"/>
          </a:xfrm>
          <a:prstGeom prst="rect">
            <a:avLst/>
          </a:prstGeom>
          <a:noFill/>
          <a:ln w="0">
            <a:noFill/>
          </a:ln>
        </p:spPr>
        <p:txBody>
          <a:bodyPr lIns="91440" tIns="91440" rIns="91440" bIns="91440" anchor="ctr">
            <a:normAutofit fontScale="98178"/>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tabLst>
                <a:tab pos="0" algn="l"/>
              </a:tabLst>
            </a:pPr>
            <a:r>
              <a:rPr lang="en-US" sz="3500" spc="-1" dirty="0">
                <a:solidFill>
                  <a:srgbClr val="FFFFFF"/>
                </a:solidFill>
                <a:latin typeface="Times New Roman" panose="02020603050405020304" pitchFamily="18" charset="0"/>
                <a:cs typeface="Times New Roman" panose="02020603050405020304" pitchFamily="18" charset="0"/>
              </a:rPr>
              <a:t>RECIPE GENERATOR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38616" y="1011404"/>
            <a:ext cx="7270594" cy="3239848"/>
          </a:xfrm>
          <a:prstGeom prst="rect">
            <a:avLst/>
          </a:prstGeom>
          <a:noFill/>
          <a:ln w="0">
            <a:noFill/>
          </a:ln>
        </p:spPr>
        <p:txBody>
          <a:bodyPr lIns="91440" tIns="91440" rIns="91440" bIns="91440" anchor="ctr">
            <a:normAutofit fontScale="25000" lnSpcReduction="20000"/>
          </a:bodyPr>
          <a:lstStyle/>
          <a:p>
            <a:pPr>
              <a:lnSpc>
                <a:spcPct val="100000"/>
              </a:lnSpc>
              <a:tabLst>
                <a:tab pos="0" algn="l"/>
              </a:tabLst>
            </a:pPr>
            <a:r>
              <a:rPr lang="en-US" sz="8000" b="1" strike="noStrike" spc="-1" dirty="0">
                <a:solidFill>
                  <a:schemeClr val="lt1"/>
                </a:solidFill>
                <a:latin typeface="Times New Roman" panose="02020603050405020304" pitchFamily="18" charset="0"/>
                <a:ea typeface="Montserrat"/>
                <a:cs typeface="Times New Roman" panose="02020603050405020304" pitchFamily="18" charset="0"/>
              </a:rPr>
              <a:t>Auto-Generated Grocery List:</a:t>
            </a:r>
          </a:p>
          <a:p>
            <a:pPr marL="0" indent="0">
              <a:lnSpc>
                <a:spcPct val="100000"/>
              </a:lnSpc>
              <a:buNone/>
              <a:tabLst>
                <a:tab pos="0" algn="l"/>
              </a:tabLst>
            </a:pPr>
            <a:r>
              <a:rPr lang="en-US" sz="6000" b="0" strike="noStrike" spc="-1" dirty="0">
                <a:solidFill>
                  <a:schemeClr val="lt1"/>
                </a:solidFill>
                <a:latin typeface="Times New Roman" panose="02020603050405020304" pitchFamily="18" charset="0"/>
                <a:ea typeface="Montserrat"/>
                <a:cs typeface="Times New Roman" panose="02020603050405020304" pitchFamily="18" charset="0"/>
              </a:rPr>
              <a:t>Configured based on the selected meal plans.</a:t>
            </a:r>
          </a:p>
          <a:p>
            <a:pPr marL="0" indent="0">
              <a:lnSpc>
                <a:spcPct val="100000"/>
              </a:lnSpc>
              <a:buNone/>
              <a:tabLst>
                <a:tab pos="0" algn="l"/>
              </a:tabLst>
            </a:pPr>
            <a:r>
              <a:rPr lang="en-US" sz="6000" b="0" strike="noStrike" spc="-1" dirty="0">
                <a:solidFill>
                  <a:schemeClr val="lt1"/>
                </a:solidFill>
                <a:latin typeface="Times New Roman" panose="02020603050405020304" pitchFamily="18" charset="0"/>
                <a:ea typeface="Montserrat"/>
                <a:cs typeface="Times New Roman" panose="02020603050405020304" pitchFamily="18" charset="0"/>
              </a:rPr>
              <a:t>Categorized into sections such as Protein, Produce, Pantry.</a:t>
            </a:r>
          </a:p>
          <a:p>
            <a:pPr marL="0" indent="0">
              <a:lnSpc>
                <a:spcPct val="100000"/>
              </a:lnSpc>
              <a:buNone/>
              <a:tabLst>
                <a:tab pos="0" algn="l"/>
              </a:tabLst>
            </a:pPr>
            <a:r>
              <a:rPr lang="en-US" sz="8000" b="1" strike="noStrike" spc="-1" dirty="0">
                <a:solidFill>
                  <a:schemeClr val="lt1"/>
                </a:solidFill>
                <a:latin typeface="Times New Roman" panose="02020603050405020304" pitchFamily="18" charset="0"/>
                <a:ea typeface="Montserrat"/>
                <a:cs typeface="Times New Roman" panose="02020603050405020304" pitchFamily="18" charset="0"/>
              </a:rPr>
              <a:t>Checklist is handy for:</a:t>
            </a:r>
          </a:p>
          <a:p>
            <a:pPr marL="0" indent="0">
              <a:lnSpc>
                <a:spcPct val="100000"/>
              </a:lnSpc>
              <a:buNone/>
              <a:tabLst>
                <a:tab pos="0" algn="l"/>
              </a:tabLst>
            </a:pPr>
            <a:r>
              <a:rPr lang="en-US" sz="6000" b="0" strike="noStrike" spc="-1" dirty="0">
                <a:solidFill>
                  <a:schemeClr val="lt1"/>
                </a:solidFill>
                <a:latin typeface="Times New Roman" panose="02020603050405020304" pitchFamily="18" charset="0"/>
                <a:ea typeface="Montserrat"/>
                <a:cs typeface="Times New Roman" panose="02020603050405020304" pitchFamily="18" charset="0"/>
              </a:rPr>
              <a:t>Marking items purchased by the user.</a:t>
            </a:r>
          </a:p>
          <a:p>
            <a:pPr marL="0" indent="0">
              <a:lnSpc>
                <a:spcPct val="100000"/>
              </a:lnSpc>
              <a:buNone/>
              <a:tabLst>
                <a:tab pos="0" algn="l"/>
              </a:tabLst>
            </a:pPr>
            <a:r>
              <a:rPr lang="en-US" sz="6000" b="0" strike="noStrike" spc="-1" dirty="0">
                <a:solidFill>
                  <a:schemeClr val="lt1"/>
                </a:solidFill>
                <a:latin typeface="Times New Roman" panose="02020603050405020304" pitchFamily="18" charset="0"/>
                <a:ea typeface="Montserrat"/>
                <a:cs typeface="Times New Roman" panose="02020603050405020304" pitchFamily="18" charset="0"/>
              </a:rPr>
              <a:t>Minimizing chances of forgetting an ingredient.</a:t>
            </a:r>
          </a:p>
          <a:p>
            <a:pPr marL="0" indent="0">
              <a:lnSpc>
                <a:spcPct val="100000"/>
              </a:lnSpc>
              <a:buNone/>
              <a:tabLst>
                <a:tab pos="0" algn="l"/>
              </a:tabLst>
            </a:pPr>
            <a:r>
              <a:rPr lang="en-US" sz="8000" b="1" strike="noStrike" spc="-1" dirty="0">
                <a:solidFill>
                  <a:schemeClr val="lt1"/>
                </a:solidFill>
                <a:latin typeface="Times New Roman" panose="02020603050405020304" pitchFamily="18" charset="0"/>
                <a:ea typeface="Montserrat"/>
                <a:cs typeface="Times New Roman" panose="02020603050405020304" pitchFamily="18" charset="0"/>
              </a:rPr>
              <a:t>Icon for a Camera:</a:t>
            </a:r>
          </a:p>
          <a:p>
            <a:pPr marL="0" indent="0">
              <a:lnSpc>
                <a:spcPct val="100000"/>
              </a:lnSpc>
              <a:buNone/>
              <a:tabLst>
                <a:tab pos="0" algn="l"/>
              </a:tabLst>
            </a:pPr>
            <a:r>
              <a:rPr lang="en-US" sz="4000" b="0" strike="noStrike" spc="-1" dirty="0">
                <a:solidFill>
                  <a:schemeClr val="lt1"/>
                </a:solidFill>
                <a:latin typeface="Times New Roman" panose="02020603050405020304" pitchFamily="18" charset="0"/>
                <a:ea typeface="Montserrat"/>
                <a:cs typeface="Times New Roman" panose="02020603050405020304" pitchFamily="18" charset="0"/>
              </a:rPr>
              <a:t> </a:t>
            </a:r>
            <a:r>
              <a:rPr lang="en-US" sz="6000" b="0" strike="noStrike" spc="-1" dirty="0">
                <a:solidFill>
                  <a:schemeClr val="lt1"/>
                </a:solidFill>
                <a:latin typeface="Times New Roman" panose="02020603050405020304" pitchFamily="18" charset="0"/>
                <a:ea typeface="Montserrat"/>
                <a:cs typeface="Times New Roman" panose="02020603050405020304" pitchFamily="18" charset="0"/>
              </a:rPr>
              <a:t>perhaps scanning items or adding custom items.</a:t>
            </a:r>
          </a:p>
          <a:p>
            <a:pPr marL="0" indent="0">
              <a:lnSpc>
                <a:spcPct val="100000"/>
              </a:lnSpc>
              <a:buNone/>
              <a:tabLst>
                <a:tab pos="0" algn="l"/>
              </a:tabLst>
            </a:pPr>
            <a:r>
              <a:rPr lang="en-US" sz="6000" spc="-1" dirty="0">
                <a:solidFill>
                  <a:schemeClr val="lt1"/>
                </a:solidFill>
                <a:latin typeface="Times New Roman" panose="02020603050405020304" pitchFamily="18" charset="0"/>
                <a:ea typeface="Montserrat"/>
                <a:cs typeface="Times New Roman" panose="02020603050405020304" pitchFamily="18" charset="0"/>
              </a:rPr>
              <a:t> </a:t>
            </a:r>
            <a:r>
              <a:rPr lang="en-US" sz="6000" b="0" strike="noStrike" spc="-1" dirty="0">
                <a:solidFill>
                  <a:schemeClr val="lt1"/>
                </a:solidFill>
                <a:latin typeface="Times New Roman" panose="02020603050405020304" pitchFamily="18" charset="0"/>
                <a:ea typeface="Montserrat"/>
                <a:cs typeface="Times New Roman" panose="02020603050405020304" pitchFamily="18" charset="0"/>
              </a:rPr>
              <a:t>Then a button would appear: "Mark All as Done":</a:t>
            </a:r>
          </a:p>
          <a:p>
            <a:pPr marL="0" indent="0">
              <a:lnSpc>
                <a:spcPct val="100000"/>
              </a:lnSpc>
              <a:buNone/>
              <a:tabLst>
                <a:tab pos="0" algn="l"/>
              </a:tabLst>
            </a:pPr>
            <a:r>
              <a:rPr lang="en-US" sz="6000" b="0" strike="noStrike" spc="-1" dirty="0">
                <a:solidFill>
                  <a:schemeClr val="lt1"/>
                </a:solidFill>
                <a:latin typeface="Times New Roman" panose="02020603050405020304" pitchFamily="18" charset="0"/>
                <a:ea typeface="Montserrat"/>
                <a:cs typeface="Times New Roman" panose="02020603050405020304" pitchFamily="18" charset="0"/>
              </a:rPr>
              <a:t>That helps users maintain a list of completed shopping tasks</a:t>
            </a:r>
            <a:r>
              <a:rPr lang="en-US" sz="1600" b="0" strike="noStrike" spc="-1" dirty="0">
                <a:solidFill>
                  <a:schemeClr val="lt1"/>
                </a:solidFill>
                <a:latin typeface="Montserrat"/>
                <a:ea typeface="Montserrat"/>
              </a:rPr>
              <a:t>.</a:t>
            </a:r>
            <a:endParaRPr lang="en-US" sz="1600" b="0" strike="noStrike" spc="-1" dirty="0">
              <a:solidFill>
                <a:srgbClr val="FFFFFF"/>
              </a:solidFill>
              <a:latin typeface="OpenSymbol"/>
            </a:endParaRPr>
          </a:p>
        </p:txBody>
      </p:sp>
      <p:cxnSp>
        <p:nvCxnSpPr>
          <p:cNvPr id="102" name="Google Shape;164;p28"/>
          <p:cNvCxnSpPr/>
          <p:nvPr/>
        </p:nvCxnSpPr>
        <p:spPr>
          <a:xfrm>
            <a:off x="3676149" y="4450005"/>
            <a:ext cx="4791960" cy="360"/>
          </a:xfrm>
          <a:prstGeom prst="straightConnector1">
            <a:avLst/>
          </a:prstGeom>
          <a:ln w="9525">
            <a:solidFill>
              <a:srgbClr val="F3F3F3"/>
            </a:solidFill>
            <a:round/>
            <a:tailEnd type="stealth" w="med" len="med"/>
          </a:ln>
        </p:spPr>
      </p:cxnSp>
      <p:sp>
        <p:nvSpPr>
          <p:cNvPr id="2" name="PlaceHolder 1">
            <a:extLst>
              <a:ext uri="{FF2B5EF4-FFF2-40B4-BE49-F238E27FC236}">
                <a16:creationId xmlns:a16="http://schemas.microsoft.com/office/drawing/2014/main" id="{DFBBDA79-D7D1-215E-A2E4-C73AC02E3ED3}"/>
              </a:ext>
            </a:extLst>
          </p:cNvPr>
          <p:cNvSpPr txBox="1">
            <a:spLocks/>
          </p:cNvSpPr>
          <p:nvPr/>
        </p:nvSpPr>
        <p:spPr>
          <a:xfrm>
            <a:off x="438616" y="256361"/>
            <a:ext cx="6802244" cy="529859"/>
          </a:xfrm>
          <a:prstGeom prst="rect">
            <a:avLst/>
          </a:prstGeom>
          <a:noFill/>
          <a:ln w="0">
            <a:noFill/>
          </a:ln>
        </p:spPr>
        <p:txBody>
          <a:bodyPr lIns="91440" tIns="91440" rIns="91440" bIns="9144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tabLst>
                <a:tab pos="0" algn="l"/>
              </a:tabLst>
            </a:pPr>
            <a:r>
              <a:rPr lang="en-US" sz="3000" spc="-1" dirty="0">
                <a:solidFill>
                  <a:srgbClr val="FFFFFF"/>
                </a:solidFill>
                <a:latin typeface="Times New Roman" panose="02020603050405020304" pitchFamily="18" charset="0"/>
                <a:cs typeface="Times New Roman" panose="02020603050405020304" pitchFamily="18" charset="0"/>
              </a:rPr>
              <a:t>GROCERY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E9F44-FB72-BC55-7399-B8985EB932EA}"/>
            </a:ext>
          </a:extLst>
        </p:cNvPr>
        <p:cNvGrpSpPr/>
        <p:nvPr/>
      </p:nvGrpSpPr>
      <p:grpSpPr>
        <a:xfrm>
          <a:off x="0" y="0"/>
          <a:ext cx="0" cy="0"/>
          <a:chOff x="0" y="0"/>
          <a:chExt cx="0" cy="0"/>
        </a:xfrm>
      </p:grpSpPr>
      <p:sp>
        <p:nvSpPr>
          <p:cNvPr id="87" name="PlaceHolder 1">
            <a:extLst>
              <a:ext uri="{FF2B5EF4-FFF2-40B4-BE49-F238E27FC236}">
                <a16:creationId xmlns:a16="http://schemas.microsoft.com/office/drawing/2014/main" id="{8CDB5AD6-85B0-BECE-0AD4-705B365743A1}"/>
              </a:ext>
            </a:extLst>
          </p:cNvPr>
          <p:cNvSpPr>
            <a:spLocks noGrp="1"/>
          </p:cNvSpPr>
          <p:nvPr>
            <p:ph type="subTitle"/>
          </p:nvPr>
        </p:nvSpPr>
        <p:spPr>
          <a:xfrm>
            <a:off x="141248" y="1516926"/>
            <a:ext cx="8311375" cy="3158432"/>
          </a:xfrm>
          <a:prstGeom prst="rect">
            <a:avLst/>
          </a:prstGeom>
          <a:noFill/>
          <a:ln w="0">
            <a:noFill/>
          </a:ln>
        </p:spPr>
        <p:txBody>
          <a:bodyPr lIns="91440" tIns="91440" rIns="91440" bIns="91440" anchor="ctr">
            <a:noAutofit/>
          </a:bodyPr>
          <a:lstStyle/>
          <a:p>
            <a:pPr marL="0" indent="0">
              <a:lnSpc>
                <a:spcPct val="100000"/>
              </a:lnSpc>
              <a:buNone/>
              <a:tabLst>
                <a:tab pos="0" algn="l"/>
              </a:tabLst>
            </a:pPr>
            <a:r>
              <a:rPr lang="en-US" sz="2000" b="1" strike="noStrike" spc="-1" dirty="0">
                <a:solidFill>
                  <a:schemeClr val="lt1"/>
                </a:solidFill>
                <a:latin typeface="Times New Roman" panose="02020603050405020304" pitchFamily="18" charset="0"/>
                <a:ea typeface="Montserrat"/>
                <a:cs typeface="Times New Roman" panose="02020603050405020304" pitchFamily="18" charset="0"/>
              </a:rPr>
              <a:t>Dietary Preferences:</a:t>
            </a:r>
          </a:p>
          <a:p>
            <a:pPr marL="0" indent="0">
              <a:lnSpc>
                <a:spcPct val="100000"/>
              </a:lnSpc>
              <a:buNone/>
              <a:tabLst>
                <a:tab pos="0" algn="l"/>
              </a:tabLst>
            </a:pPr>
            <a:r>
              <a:rPr lang="en-US" sz="2000" b="1" spc="-1" dirty="0">
                <a:solidFill>
                  <a:schemeClr val="lt1"/>
                </a:solidFill>
                <a:latin typeface="Times New Roman" panose="02020603050405020304" pitchFamily="18" charset="0"/>
                <a:ea typeface="Montserrat"/>
                <a:cs typeface="Times New Roman" panose="02020603050405020304" pitchFamily="18" charset="0"/>
              </a:rPr>
              <a:t>               </a:t>
            </a:r>
            <a:r>
              <a:rPr lang="en-US" sz="2000" strike="noStrike" spc="-1" dirty="0">
                <a:solidFill>
                  <a:schemeClr val="lt1"/>
                </a:solidFill>
                <a:latin typeface="Times New Roman" panose="02020603050405020304" pitchFamily="18" charset="0"/>
                <a:ea typeface="Montserrat"/>
                <a:cs typeface="Times New Roman" panose="02020603050405020304" pitchFamily="18" charset="0"/>
              </a:rPr>
              <a:t>Vegan, Keto, Low-Carb, High-Protein, etc</a:t>
            </a:r>
            <a:r>
              <a:rPr lang="en-US" sz="2000" b="1" strike="noStrike" spc="-1" dirty="0">
                <a:solidFill>
                  <a:schemeClr val="lt1"/>
                </a:solidFill>
                <a:latin typeface="Times New Roman" panose="02020603050405020304" pitchFamily="18" charset="0"/>
                <a:ea typeface="Montserrat"/>
                <a:cs typeface="Times New Roman" panose="02020603050405020304" pitchFamily="18" charset="0"/>
              </a:rPr>
              <a:t>.</a:t>
            </a:r>
          </a:p>
          <a:p>
            <a:pPr marL="0" indent="0">
              <a:lnSpc>
                <a:spcPct val="100000"/>
              </a:lnSpc>
              <a:buNone/>
              <a:tabLst>
                <a:tab pos="0" algn="l"/>
              </a:tabLst>
            </a:pPr>
            <a:r>
              <a:rPr lang="en-US" sz="2000" b="1" strike="noStrike" spc="-1" dirty="0">
                <a:solidFill>
                  <a:schemeClr val="lt1"/>
                </a:solidFill>
                <a:latin typeface="Times New Roman" panose="02020603050405020304" pitchFamily="18" charset="0"/>
                <a:ea typeface="Montserrat"/>
                <a:cs typeface="Times New Roman" panose="02020603050405020304" pitchFamily="18" charset="0"/>
              </a:rPr>
              <a:t>Health Goals:</a:t>
            </a:r>
          </a:p>
          <a:p>
            <a:pPr marL="0" indent="0">
              <a:lnSpc>
                <a:spcPct val="100000"/>
              </a:lnSpc>
              <a:buNone/>
              <a:tabLst>
                <a:tab pos="0" algn="l"/>
              </a:tabLst>
            </a:pPr>
            <a:r>
              <a:rPr lang="en-US" sz="2000" b="1" spc="-1" dirty="0">
                <a:solidFill>
                  <a:schemeClr val="lt1"/>
                </a:solidFill>
                <a:latin typeface="Times New Roman" panose="02020603050405020304" pitchFamily="18" charset="0"/>
                <a:ea typeface="Montserrat"/>
                <a:cs typeface="Times New Roman" panose="02020603050405020304" pitchFamily="18" charset="0"/>
              </a:rPr>
              <a:t>              </a:t>
            </a:r>
            <a:r>
              <a:rPr lang="en-US" sz="2000" strike="noStrike" spc="-1" dirty="0">
                <a:solidFill>
                  <a:schemeClr val="lt1"/>
                </a:solidFill>
                <a:latin typeface="Times New Roman" panose="02020603050405020304" pitchFamily="18" charset="0"/>
                <a:ea typeface="Montserrat"/>
                <a:cs typeface="Times New Roman" panose="02020603050405020304" pitchFamily="18" charset="0"/>
              </a:rPr>
              <a:t>Weight loss, muscle gain, balanced nutrition.</a:t>
            </a:r>
          </a:p>
          <a:p>
            <a:pPr marL="0" indent="0">
              <a:lnSpc>
                <a:spcPct val="100000"/>
              </a:lnSpc>
              <a:buNone/>
              <a:tabLst>
                <a:tab pos="0" algn="l"/>
              </a:tabLst>
            </a:pPr>
            <a:r>
              <a:rPr lang="en-US" sz="2000" b="1" strike="noStrike" spc="-1" dirty="0">
                <a:solidFill>
                  <a:schemeClr val="lt1"/>
                </a:solidFill>
                <a:latin typeface="Times New Roman" panose="02020603050405020304" pitchFamily="18" charset="0"/>
                <a:ea typeface="Montserrat"/>
                <a:cs typeface="Times New Roman" panose="02020603050405020304" pitchFamily="18" charset="0"/>
              </a:rPr>
              <a:t>Saved Recipes &amp; Meal Plans:</a:t>
            </a:r>
          </a:p>
          <a:p>
            <a:pPr marL="0" indent="0">
              <a:lnSpc>
                <a:spcPct val="100000"/>
              </a:lnSpc>
              <a:buNone/>
              <a:tabLst>
                <a:tab pos="0" algn="l"/>
              </a:tabLst>
            </a:pPr>
            <a:r>
              <a:rPr lang="en-US" sz="2000" b="1" spc="-1" dirty="0">
                <a:solidFill>
                  <a:schemeClr val="lt1"/>
                </a:solidFill>
                <a:latin typeface="Times New Roman" panose="02020603050405020304" pitchFamily="18" charset="0"/>
                <a:ea typeface="Montserrat"/>
                <a:cs typeface="Times New Roman" panose="02020603050405020304" pitchFamily="18" charset="0"/>
              </a:rPr>
              <a:t>             </a:t>
            </a:r>
            <a:r>
              <a:rPr lang="en-US" sz="2000" strike="noStrike" spc="-1" dirty="0">
                <a:solidFill>
                  <a:schemeClr val="lt1"/>
                </a:solidFill>
                <a:latin typeface="Times New Roman" panose="02020603050405020304" pitchFamily="18" charset="0"/>
                <a:ea typeface="Montserrat"/>
                <a:cs typeface="Times New Roman" panose="02020603050405020304" pitchFamily="18" charset="0"/>
              </a:rPr>
              <a:t>Users will save their favorite meals in their settings to revisit at a different time.</a:t>
            </a:r>
            <a:endParaRPr lang="en-US" sz="2000" strike="noStrike" spc="-1" dirty="0">
              <a:solidFill>
                <a:srgbClr val="FFFFFF"/>
              </a:solidFill>
              <a:latin typeface="Times New Roman" panose="02020603050405020304" pitchFamily="18" charset="0"/>
              <a:cs typeface="Times New Roman" panose="02020603050405020304" pitchFamily="18" charset="0"/>
            </a:endParaRPr>
          </a:p>
        </p:txBody>
      </p:sp>
      <p:cxnSp>
        <p:nvCxnSpPr>
          <p:cNvPr id="89" name="Google Shape;164;p28">
            <a:extLst>
              <a:ext uri="{FF2B5EF4-FFF2-40B4-BE49-F238E27FC236}">
                <a16:creationId xmlns:a16="http://schemas.microsoft.com/office/drawing/2014/main" id="{A723ABE3-8934-B74F-8270-2162FF4CC4B9}"/>
              </a:ext>
            </a:extLst>
          </p:cNvPr>
          <p:cNvCxnSpPr/>
          <p:nvPr/>
        </p:nvCxnSpPr>
        <p:spPr>
          <a:xfrm>
            <a:off x="2077810" y="1305360"/>
            <a:ext cx="4791960" cy="360"/>
          </a:xfrm>
          <a:prstGeom prst="straightConnector1">
            <a:avLst/>
          </a:prstGeom>
          <a:ln w="9525">
            <a:solidFill>
              <a:srgbClr val="F3F3F3"/>
            </a:solidFill>
            <a:round/>
            <a:tailEnd type="stealth" w="med" len="med"/>
          </a:ln>
        </p:spPr>
      </p:cxnSp>
      <p:sp>
        <p:nvSpPr>
          <p:cNvPr id="2" name="PlaceHolder 1">
            <a:extLst>
              <a:ext uri="{FF2B5EF4-FFF2-40B4-BE49-F238E27FC236}">
                <a16:creationId xmlns:a16="http://schemas.microsoft.com/office/drawing/2014/main" id="{8E44F7D8-0393-F97E-8FA3-85958BA78E64}"/>
              </a:ext>
            </a:extLst>
          </p:cNvPr>
          <p:cNvSpPr txBox="1">
            <a:spLocks/>
          </p:cNvSpPr>
          <p:nvPr/>
        </p:nvSpPr>
        <p:spPr>
          <a:xfrm>
            <a:off x="939767" y="253841"/>
            <a:ext cx="6234184" cy="839592"/>
          </a:xfrm>
          <a:prstGeom prst="rect">
            <a:avLst/>
          </a:prstGeom>
          <a:noFill/>
          <a:ln w="0">
            <a:noFill/>
          </a:ln>
        </p:spPr>
        <p:txBody>
          <a:bodyPr lIns="91440" tIns="91440" rIns="91440" bIns="91440" anchor="ctr">
            <a:normAutofit fontScale="98178"/>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tabLst>
                <a:tab pos="0" algn="l"/>
              </a:tabLst>
            </a:pPr>
            <a:r>
              <a:rPr lang="en-US" sz="3500" spc="-1" dirty="0">
                <a:solidFill>
                  <a:srgbClr val="FFFFFF"/>
                </a:solidFill>
                <a:latin typeface="Times New Roman" panose="02020603050405020304" pitchFamily="18" charset="0"/>
                <a:cs typeface="Times New Roman" panose="02020603050405020304" pitchFamily="18" charset="0"/>
              </a:rPr>
              <a:t>User profile &amp; settings</a:t>
            </a:r>
          </a:p>
        </p:txBody>
      </p:sp>
    </p:spTree>
    <p:extLst>
      <p:ext uri="{BB962C8B-B14F-4D97-AF65-F5344CB8AC3E}">
        <p14:creationId xmlns:p14="http://schemas.microsoft.com/office/powerpoint/2010/main" val="176598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066680" y="1933560"/>
            <a:ext cx="653364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b="0" strike="noStrike" spc="-1" dirty="0">
                <a:solidFill>
                  <a:schemeClr val="lt1"/>
                </a:solidFill>
                <a:latin typeface="Playfair Display"/>
              </a:rPr>
              <a:t>UI/UX </a:t>
            </a:r>
            <a:r>
              <a:rPr lang="en" sz="5000" spc="-1" dirty="0">
                <a:solidFill>
                  <a:schemeClr val="lt1"/>
                </a:solidFill>
                <a:latin typeface="Playfair Display"/>
              </a:rPr>
              <a:t>FEATURES</a:t>
            </a:r>
            <a:endParaRPr lang="fr-FR" sz="5000" b="0" strike="noStrike" spc="-1" dirty="0">
              <a:solidFill>
                <a:schemeClr val="dk1"/>
              </a:solidFill>
              <a:latin typeface="Arial"/>
            </a:endParaRPr>
          </a:p>
        </p:txBody>
      </p:sp>
      <p:cxnSp>
        <p:nvCxnSpPr>
          <p:cNvPr id="93" name="Google Shape;220;p31"/>
          <p:cNvCxnSpPr/>
          <p:nvPr/>
        </p:nvCxnSpPr>
        <p:spPr>
          <a:xfrm>
            <a:off x="4974120" y="3167280"/>
            <a:ext cx="3452040" cy="360"/>
          </a:xfrm>
          <a:prstGeom prst="straightConnector1">
            <a:avLst/>
          </a:prstGeom>
          <a:ln w="9525">
            <a:solidFill>
              <a:srgbClr val="F3F3F3"/>
            </a:solidFill>
            <a:round/>
            <a:tailEnd type="stealth"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subTitle"/>
          </p:nvPr>
        </p:nvSpPr>
        <p:spPr>
          <a:xfrm>
            <a:off x="111513" y="337777"/>
            <a:ext cx="8043746" cy="3758437"/>
          </a:xfrm>
          <a:prstGeom prst="rect">
            <a:avLst/>
          </a:prstGeom>
          <a:noFill/>
          <a:ln w="0">
            <a:noFill/>
          </a:ln>
        </p:spPr>
        <p:txBody>
          <a:bodyPr lIns="91440" tIns="91440" rIns="91440" bIns="91440" anchor="ctr">
            <a:normAutofit fontScale="96933"/>
          </a:bodyPr>
          <a:lstStyle/>
          <a:p>
            <a:pPr>
              <a:lnSpc>
                <a:spcPct val="100000"/>
              </a:lnSpc>
              <a:tabLst>
                <a:tab pos="0" algn="l"/>
              </a:tabLst>
            </a:pPr>
            <a:r>
              <a:rPr lang="en-US" sz="2000" b="0" strike="noStrike" spc="-1" dirty="0">
                <a:solidFill>
                  <a:srgbClr val="FFFFFF"/>
                </a:solidFill>
                <a:latin typeface="Times New Roman" panose="02020603050405020304" pitchFamily="18" charset="0"/>
                <a:cs typeface="Times New Roman" panose="02020603050405020304" pitchFamily="18" charset="0"/>
              </a:rPr>
              <a:t>Custom meal suggestions, according to fancy. </a:t>
            </a:r>
          </a:p>
          <a:p>
            <a:pPr>
              <a:lnSpc>
                <a:spcPct val="100000"/>
              </a:lnSpc>
              <a:tabLst>
                <a:tab pos="0" algn="l"/>
              </a:tabLst>
            </a:pPr>
            <a:r>
              <a:rPr lang="en-US" sz="2000" b="0" strike="noStrike" spc="-1" dirty="0">
                <a:solidFill>
                  <a:srgbClr val="FFFFFF"/>
                </a:solidFill>
                <a:latin typeface="Times New Roman" panose="02020603050405020304" pitchFamily="18" charset="0"/>
                <a:cs typeface="Times New Roman" panose="02020603050405020304" pitchFamily="18" charset="0"/>
              </a:rPr>
              <a:t>Beautiful Picture-quality arrangement and layout. </a:t>
            </a:r>
          </a:p>
          <a:p>
            <a:pPr>
              <a:lnSpc>
                <a:spcPct val="100000"/>
              </a:lnSpc>
              <a:tabLst>
                <a:tab pos="0" algn="l"/>
              </a:tabLst>
            </a:pPr>
            <a:r>
              <a:rPr lang="en-US" sz="2000" b="0" strike="noStrike" spc="-1" dirty="0">
                <a:solidFill>
                  <a:srgbClr val="FFFFFF"/>
                </a:solidFill>
                <a:latin typeface="Times New Roman" panose="02020603050405020304" pitchFamily="18" charset="0"/>
                <a:cs typeface="Times New Roman" panose="02020603050405020304" pitchFamily="18" charset="0"/>
              </a:rPr>
              <a:t>Easy Navigation- Bottom menu instant access. </a:t>
            </a:r>
          </a:p>
          <a:p>
            <a:pPr>
              <a:lnSpc>
                <a:spcPct val="100000"/>
              </a:lnSpc>
              <a:tabLst>
                <a:tab pos="0" algn="l"/>
              </a:tabLst>
            </a:pPr>
            <a:r>
              <a:rPr lang="en-US" sz="2000" b="0" strike="noStrike" spc="-1" dirty="0">
                <a:solidFill>
                  <a:srgbClr val="FFFFFF"/>
                </a:solidFill>
                <a:latin typeface="Times New Roman" panose="02020603050405020304" pitchFamily="18" charset="0"/>
                <a:cs typeface="Times New Roman" panose="02020603050405020304" pitchFamily="18" charset="0"/>
              </a:rPr>
              <a:t>Suggest Recipes to Ingredients - Reduce Waste. </a:t>
            </a:r>
          </a:p>
          <a:p>
            <a:pPr>
              <a:lnSpc>
                <a:spcPct val="100000"/>
              </a:lnSpc>
              <a:tabLst>
                <a:tab pos="0" algn="l"/>
              </a:tabLst>
            </a:pPr>
            <a:r>
              <a:rPr lang="en-US" sz="2000" b="0" strike="noStrike" spc="-1" dirty="0">
                <a:solidFill>
                  <a:srgbClr val="FFFFFF"/>
                </a:solidFill>
                <a:latin typeface="Times New Roman" panose="02020603050405020304" pitchFamily="18" charset="0"/>
                <a:cs typeface="Times New Roman" panose="02020603050405020304" pitchFamily="18" charset="0"/>
              </a:rPr>
              <a:t>Calorific and Macronutrient Detail.</a:t>
            </a:r>
          </a:p>
        </p:txBody>
      </p:sp>
      <p:cxnSp>
        <p:nvCxnSpPr>
          <p:cNvPr id="96" name="Google Shape;164;p28"/>
          <p:cNvCxnSpPr/>
          <p:nvPr/>
        </p:nvCxnSpPr>
        <p:spPr>
          <a:xfrm>
            <a:off x="3720755" y="4390531"/>
            <a:ext cx="4791960" cy="360"/>
          </a:xfrm>
          <a:prstGeom prst="straightConnector1">
            <a:avLst/>
          </a:prstGeom>
          <a:ln w="9525">
            <a:solidFill>
              <a:srgbClr val="F3F3F3"/>
            </a:solidFill>
            <a:round/>
            <a:tailEnd type="stealth" w="med" len="med"/>
          </a:ln>
        </p:spPr>
      </p:cxnSp>
      <p:pic>
        <p:nvPicPr>
          <p:cNvPr id="3" name="Picture 2">
            <a:extLst>
              <a:ext uri="{FF2B5EF4-FFF2-40B4-BE49-F238E27FC236}">
                <a16:creationId xmlns:a16="http://schemas.microsoft.com/office/drawing/2014/main" id="{68C395E3-3AE0-F630-D034-22FF5F47E4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3308" y="126571"/>
            <a:ext cx="2765502" cy="41168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22302" y="155819"/>
            <a:ext cx="5114693" cy="542693"/>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2800" b="0" strike="noStrike" spc="-1" dirty="0">
                <a:solidFill>
                  <a:schemeClr val="dk1"/>
                </a:solidFill>
                <a:latin typeface="Times New Roman" panose="02020603050405020304" pitchFamily="18" charset="0"/>
                <a:ea typeface="Playfair Display"/>
                <a:cs typeface="Times New Roman" panose="02020603050405020304" pitchFamily="18" charset="0"/>
              </a:rPr>
              <a:t>Testing</a:t>
            </a:r>
            <a:r>
              <a:rPr lang="en" sz="3000" b="0" strike="noStrike" spc="-1" dirty="0">
                <a:solidFill>
                  <a:schemeClr val="dk1"/>
                </a:solidFill>
                <a:latin typeface="Times New Roman" panose="02020603050405020304" pitchFamily="18" charset="0"/>
                <a:ea typeface="Playfair Display"/>
                <a:cs typeface="Times New Roman" panose="02020603050405020304" pitchFamily="18" charset="0"/>
              </a:rPr>
              <a:t> and Quality Assurance</a:t>
            </a:r>
            <a:endParaRPr lang="fr-FR" sz="3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98" name="PlaceHolder 2"/>
          <p:cNvSpPr>
            <a:spLocks noGrp="1"/>
          </p:cNvSpPr>
          <p:nvPr>
            <p:ph/>
          </p:nvPr>
        </p:nvSpPr>
        <p:spPr>
          <a:xfrm>
            <a:off x="141249" y="698513"/>
            <a:ext cx="5114692" cy="3767494"/>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500" b="0" strike="noStrike" spc="-1" dirty="0">
                <a:solidFill>
                  <a:schemeClr val="dk1"/>
                </a:solidFill>
                <a:latin typeface="Times New Roman" panose="02020603050405020304" pitchFamily="18" charset="0"/>
                <a:ea typeface="Montserrat"/>
                <a:cs typeface="Times New Roman" panose="02020603050405020304" pitchFamily="18" charset="0"/>
              </a:rPr>
              <a:t>This app for meal planning and nutrition tracking is put through detailed quality assurance and functional testing before being made available for users. All parts of the app, including the meal planner itself, recipe generator, and shopping list, are tested for completeness, responsiveness, and the ease with which the user can utilize them instead of downloading the entire package. The application is validated on many different devices and screen sizes so that it gives a consistent and intuitive user interface. The prime tests include ingredient-wise recipe generation accuracy, real-time meal customization, and shopping list automation. Performance testing ensures the minimal load time, while security checks are meant to protect the user's data. Beta testing is also conducted for the user incorporation of feedback into improving functionality and usability. This comprehensive approach guarantees that the application is high quality, without errors, meets all user expectations, and ensures a seamless and effective experience in meal planning.</a:t>
            </a:r>
            <a:r>
              <a:rPr lang="en" sz="1500" b="0" strike="noStrike" spc="-1" dirty="0">
                <a:solidFill>
                  <a:schemeClr val="dk1"/>
                </a:solidFill>
                <a:latin typeface="Times New Roman" panose="02020603050405020304" pitchFamily="18" charset="0"/>
                <a:ea typeface="Montserrat"/>
                <a:cs typeface="Times New Roman" panose="02020603050405020304" pitchFamily="18" charset="0"/>
              </a:rPr>
              <a:t>.</a:t>
            </a:r>
            <a:endParaRPr lang="fr-FR" sz="15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99" name="Google Shape;244;p34"/>
          <p:cNvSpPr/>
          <p:nvPr/>
        </p:nvSpPr>
        <p:spPr>
          <a:xfrm>
            <a:off x="5470083" y="698512"/>
            <a:ext cx="3411720" cy="407304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34057-9403-6DF8-C38A-C46203B6D997}"/>
            </a:ext>
          </a:extLst>
        </p:cNvPr>
        <p:cNvGrpSpPr/>
        <p:nvPr/>
      </p:nvGrpSpPr>
      <p:grpSpPr>
        <a:xfrm>
          <a:off x="0" y="0"/>
          <a:ext cx="0" cy="0"/>
          <a:chOff x="0" y="0"/>
          <a:chExt cx="0" cy="0"/>
        </a:xfrm>
      </p:grpSpPr>
      <p:sp>
        <p:nvSpPr>
          <p:cNvPr id="87" name="PlaceHolder 1">
            <a:extLst>
              <a:ext uri="{FF2B5EF4-FFF2-40B4-BE49-F238E27FC236}">
                <a16:creationId xmlns:a16="http://schemas.microsoft.com/office/drawing/2014/main" id="{87072B50-245A-CB49-5D19-C876C8CE079E}"/>
              </a:ext>
            </a:extLst>
          </p:cNvPr>
          <p:cNvSpPr>
            <a:spLocks noGrp="1"/>
          </p:cNvSpPr>
          <p:nvPr>
            <p:ph type="subTitle"/>
          </p:nvPr>
        </p:nvSpPr>
        <p:spPr>
          <a:xfrm>
            <a:off x="691377" y="1517647"/>
            <a:ext cx="7129346" cy="2742119"/>
          </a:xfrm>
          <a:prstGeom prst="rect">
            <a:avLst/>
          </a:prstGeom>
          <a:noFill/>
          <a:ln w="0">
            <a:noFill/>
          </a:ln>
        </p:spPr>
        <p:txBody>
          <a:bodyPr lIns="91440" tIns="91440" rIns="91440" bIns="91440" anchor="ctr">
            <a:noAutofit/>
          </a:bodyPr>
          <a:lstStyle/>
          <a:p>
            <a:pPr marL="0" indent="0">
              <a:lnSpc>
                <a:spcPct val="100000"/>
              </a:lnSpc>
              <a:buNone/>
              <a:tabLst>
                <a:tab pos="0" algn="l"/>
              </a:tabLst>
            </a:pPr>
            <a:r>
              <a:rPr lang="en-US" sz="2000" b="1" strike="noStrike" spc="-1" dirty="0">
                <a:solidFill>
                  <a:schemeClr val="lt1"/>
                </a:solidFill>
                <a:latin typeface="Times New Roman" panose="02020603050405020304" pitchFamily="18" charset="0"/>
                <a:ea typeface="Montserrat"/>
                <a:cs typeface="Times New Roman" panose="02020603050405020304" pitchFamily="18" charset="0"/>
              </a:rPr>
              <a:t>User acquisition - Add a free demo as well as handy onboarding</a:t>
            </a:r>
          </a:p>
          <a:p>
            <a:pPr marL="0" indent="0">
              <a:lnSpc>
                <a:spcPct val="100000"/>
              </a:lnSpc>
              <a:buNone/>
              <a:tabLst>
                <a:tab pos="0" algn="l"/>
              </a:tabLst>
            </a:pPr>
            <a:r>
              <a:rPr lang="en-US" sz="2000" b="1" strike="noStrike" spc="-1" dirty="0">
                <a:solidFill>
                  <a:schemeClr val="lt1"/>
                </a:solidFill>
                <a:latin typeface="Times New Roman" panose="02020603050405020304" pitchFamily="18" charset="0"/>
                <a:ea typeface="Montserrat"/>
                <a:cs typeface="Times New Roman" panose="02020603050405020304" pitchFamily="18" charset="0"/>
              </a:rPr>
              <a:t>Nutritional precision- Incorporate credible nutrition APIs</a:t>
            </a:r>
          </a:p>
          <a:p>
            <a:pPr marL="0" indent="0">
              <a:lnSpc>
                <a:spcPct val="100000"/>
              </a:lnSpc>
              <a:buNone/>
              <a:tabLst>
                <a:tab pos="0" algn="l"/>
              </a:tabLst>
            </a:pPr>
            <a:r>
              <a:rPr lang="en-US" sz="2000" b="1" strike="noStrike" spc="-1" dirty="0">
                <a:solidFill>
                  <a:schemeClr val="lt1"/>
                </a:solidFill>
                <a:latin typeface="Times New Roman" panose="02020603050405020304" pitchFamily="18" charset="0"/>
                <a:ea typeface="Montserrat"/>
                <a:cs typeface="Times New Roman" panose="02020603050405020304" pitchFamily="18" charset="0"/>
              </a:rPr>
              <a:t>Diet variety- Broaden database for international cuisines </a:t>
            </a:r>
          </a:p>
          <a:p>
            <a:pPr marL="0" indent="0">
              <a:lnSpc>
                <a:spcPct val="100000"/>
              </a:lnSpc>
              <a:buNone/>
              <a:tabLst>
                <a:tab pos="0" algn="l"/>
              </a:tabLst>
            </a:pPr>
            <a:r>
              <a:rPr lang="en-US" sz="2000" b="1" strike="noStrike" spc="-1" dirty="0">
                <a:solidFill>
                  <a:schemeClr val="lt1"/>
                </a:solidFill>
                <a:latin typeface="Times New Roman" panose="02020603050405020304" pitchFamily="18" charset="0"/>
                <a:ea typeface="Montserrat"/>
                <a:cs typeface="Times New Roman" panose="02020603050405020304" pitchFamily="18" charset="0"/>
              </a:rPr>
              <a:t>Food allergies tackling- Sophisticated filtration options</a:t>
            </a:r>
          </a:p>
          <a:p>
            <a:pPr marL="0" indent="0">
              <a:lnSpc>
                <a:spcPct val="100000"/>
              </a:lnSpc>
              <a:buNone/>
              <a:tabLst>
                <a:tab pos="0" algn="l"/>
              </a:tabLst>
            </a:pPr>
            <a:endParaRPr lang="en-US" sz="1500" b="1" spc="-1" dirty="0">
              <a:solidFill>
                <a:schemeClr val="lt1"/>
              </a:solidFill>
              <a:latin typeface="Times New Roman" panose="02020603050405020304" pitchFamily="18" charset="0"/>
              <a:ea typeface="Montserrat"/>
              <a:cs typeface="Times New Roman" panose="02020603050405020304" pitchFamily="18" charset="0"/>
            </a:endParaRPr>
          </a:p>
        </p:txBody>
      </p:sp>
      <p:cxnSp>
        <p:nvCxnSpPr>
          <p:cNvPr id="89" name="Google Shape;164;p28">
            <a:extLst>
              <a:ext uri="{FF2B5EF4-FFF2-40B4-BE49-F238E27FC236}">
                <a16:creationId xmlns:a16="http://schemas.microsoft.com/office/drawing/2014/main" id="{C66D6BEA-9A3A-BE25-B621-0528B239D142}"/>
              </a:ext>
            </a:extLst>
          </p:cNvPr>
          <p:cNvCxnSpPr/>
          <p:nvPr/>
        </p:nvCxnSpPr>
        <p:spPr>
          <a:xfrm>
            <a:off x="2077810" y="1305360"/>
            <a:ext cx="4791960" cy="360"/>
          </a:xfrm>
          <a:prstGeom prst="straightConnector1">
            <a:avLst/>
          </a:prstGeom>
          <a:ln w="9525">
            <a:solidFill>
              <a:srgbClr val="F3F3F3"/>
            </a:solidFill>
            <a:round/>
            <a:tailEnd type="stealth" w="med" len="med"/>
          </a:ln>
        </p:spPr>
      </p:cxnSp>
      <p:sp>
        <p:nvSpPr>
          <p:cNvPr id="2" name="PlaceHolder 1">
            <a:extLst>
              <a:ext uri="{FF2B5EF4-FFF2-40B4-BE49-F238E27FC236}">
                <a16:creationId xmlns:a16="http://schemas.microsoft.com/office/drawing/2014/main" id="{D0F4C12E-9FA1-BE7C-A1F3-1C6F09862153}"/>
              </a:ext>
            </a:extLst>
          </p:cNvPr>
          <p:cNvSpPr txBox="1">
            <a:spLocks/>
          </p:cNvSpPr>
          <p:nvPr/>
        </p:nvSpPr>
        <p:spPr>
          <a:xfrm>
            <a:off x="939767" y="253841"/>
            <a:ext cx="6234184" cy="839592"/>
          </a:xfrm>
          <a:prstGeom prst="rect">
            <a:avLst/>
          </a:prstGeom>
          <a:noFill/>
          <a:ln w="0">
            <a:noFill/>
          </a:ln>
        </p:spPr>
        <p:txBody>
          <a:bodyPr lIns="91440" tIns="91440" rIns="91440" bIns="91440" anchor="ctr">
            <a:normAutofit fontScale="98178"/>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tabLst>
                <a:tab pos="0" algn="l"/>
              </a:tabLst>
            </a:pPr>
            <a:r>
              <a:rPr lang="en-US" sz="3500" spc="-1" dirty="0">
                <a:solidFill>
                  <a:srgbClr val="FFFFFF"/>
                </a:solidFill>
                <a:latin typeface="Times New Roman" panose="02020603050405020304" pitchFamily="18" charset="0"/>
                <a:cs typeface="Times New Roman" panose="02020603050405020304" pitchFamily="18" charset="0"/>
              </a:rPr>
              <a:t>CHALLENGES &amp; SOLUTIONS</a:t>
            </a:r>
          </a:p>
        </p:txBody>
      </p:sp>
    </p:spTree>
    <p:extLst>
      <p:ext uri="{BB962C8B-B14F-4D97-AF65-F5344CB8AC3E}">
        <p14:creationId xmlns:p14="http://schemas.microsoft.com/office/powerpoint/2010/main" val="2382194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DC5FB-BFE8-6701-FDF4-DA10167873DC}"/>
            </a:ext>
          </a:extLst>
        </p:cNvPr>
        <p:cNvGrpSpPr/>
        <p:nvPr/>
      </p:nvGrpSpPr>
      <p:grpSpPr>
        <a:xfrm>
          <a:off x="0" y="0"/>
          <a:ext cx="0" cy="0"/>
          <a:chOff x="0" y="0"/>
          <a:chExt cx="0" cy="0"/>
        </a:xfrm>
      </p:grpSpPr>
      <p:cxnSp>
        <p:nvCxnSpPr>
          <p:cNvPr id="89" name="Google Shape;164;p28">
            <a:extLst>
              <a:ext uri="{FF2B5EF4-FFF2-40B4-BE49-F238E27FC236}">
                <a16:creationId xmlns:a16="http://schemas.microsoft.com/office/drawing/2014/main" id="{586D6387-0CC0-3931-C6B4-3F62B1743371}"/>
              </a:ext>
            </a:extLst>
          </p:cNvPr>
          <p:cNvCxnSpPr/>
          <p:nvPr/>
        </p:nvCxnSpPr>
        <p:spPr>
          <a:xfrm>
            <a:off x="2077810" y="1305360"/>
            <a:ext cx="4791960" cy="360"/>
          </a:xfrm>
          <a:prstGeom prst="straightConnector1">
            <a:avLst/>
          </a:prstGeom>
          <a:ln w="9525">
            <a:solidFill>
              <a:srgbClr val="F3F3F3"/>
            </a:solidFill>
            <a:round/>
            <a:tailEnd type="stealth" w="med" len="med"/>
          </a:ln>
        </p:spPr>
      </p:cxnSp>
      <p:sp>
        <p:nvSpPr>
          <p:cNvPr id="2" name="PlaceHolder 1">
            <a:extLst>
              <a:ext uri="{FF2B5EF4-FFF2-40B4-BE49-F238E27FC236}">
                <a16:creationId xmlns:a16="http://schemas.microsoft.com/office/drawing/2014/main" id="{F3ED9D4C-F798-EC91-F5AF-2EEF50AECD8F}"/>
              </a:ext>
            </a:extLst>
          </p:cNvPr>
          <p:cNvSpPr txBox="1">
            <a:spLocks/>
          </p:cNvSpPr>
          <p:nvPr/>
        </p:nvSpPr>
        <p:spPr>
          <a:xfrm>
            <a:off x="939767" y="253841"/>
            <a:ext cx="6234184" cy="839592"/>
          </a:xfrm>
          <a:prstGeom prst="rect">
            <a:avLst/>
          </a:prstGeom>
          <a:noFill/>
          <a:ln w="0">
            <a:noFill/>
          </a:ln>
        </p:spPr>
        <p:txBody>
          <a:bodyPr lIns="91440" tIns="91440" rIns="91440" bIns="91440" anchor="ctr">
            <a:normAutofit fontScale="98178"/>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tabLst>
                <a:tab pos="0" algn="l"/>
              </a:tabLst>
            </a:pPr>
            <a:r>
              <a:rPr lang="en-US" sz="3500" spc="-1" dirty="0">
                <a:solidFill>
                  <a:srgbClr val="FFFFFF"/>
                </a:solidFill>
                <a:latin typeface="Times New Roman" panose="02020603050405020304" pitchFamily="18" charset="0"/>
                <a:cs typeface="Times New Roman" panose="02020603050405020304" pitchFamily="18" charset="0"/>
              </a:rPr>
              <a:t>APP INTERFACE </a:t>
            </a:r>
          </a:p>
        </p:txBody>
      </p:sp>
      <p:pic>
        <p:nvPicPr>
          <p:cNvPr id="5" name="Picture 4">
            <a:extLst>
              <a:ext uri="{FF2B5EF4-FFF2-40B4-BE49-F238E27FC236}">
                <a16:creationId xmlns:a16="http://schemas.microsoft.com/office/drawing/2014/main" id="{AD91EC61-E83B-1083-39C9-65D2EA02C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670" y="1464887"/>
            <a:ext cx="1595578" cy="3545728"/>
          </a:xfrm>
          <a:prstGeom prst="rect">
            <a:avLst/>
          </a:prstGeom>
        </p:spPr>
      </p:pic>
      <p:pic>
        <p:nvPicPr>
          <p:cNvPr id="7" name="Picture 6">
            <a:extLst>
              <a:ext uri="{FF2B5EF4-FFF2-40B4-BE49-F238E27FC236}">
                <a16:creationId xmlns:a16="http://schemas.microsoft.com/office/drawing/2014/main" id="{5474216D-410C-A74A-3CFE-732A1A94DB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1017" y="1464886"/>
            <a:ext cx="1595578" cy="3545729"/>
          </a:xfrm>
          <a:prstGeom prst="rect">
            <a:avLst/>
          </a:prstGeom>
        </p:spPr>
      </p:pic>
      <p:pic>
        <p:nvPicPr>
          <p:cNvPr id="9" name="Picture 8">
            <a:extLst>
              <a:ext uri="{FF2B5EF4-FFF2-40B4-BE49-F238E27FC236}">
                <a16:creationId xmlns:a16="http://schemas.microsoft.com/office/drawing/2014/main" id="{8DEB2C1C-6A63-1B17-9A4B-B40B7A4B12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0865" y="1464525"/>
            <a:ext cx="1595578" cy="3545729"/>
          </a:xfrm>
          <a:prstGeom prst="rect">
            <a:avLst/>
          </a:prstGeom>
        </p:spPr>
      </p:pic>
    </p:spTree>
    <p:extLst>
      <p:ext uri="{BB962C8B-B14F-4D97-AF65-F5344CB8AC3E}">
        <p14:creationId xmlns:p14="http://schemas.microsoft.com/office/powerpoint/2010/main" val="1504324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22361-7B17-BE1B-2AB9-50F256578D2C}"/>
            </a:ext>
          </a:extLst>
        </p:cNvPr>
        <p:cNvGrpSpPr/>
        <p:nvPr/>
      </p:nvGrpSpPr>
      <p:grpSpPr>
        <a:xfrm>
          <a:off x="0" y="0"/>
          <a:ext cx="0" cy="0"/>
          <a:chOff x="0" y="0"/>
          <a:chExt cx="0" cy="0"/>
        </a:xfrm>
      </p:grpSpPr>
      <p:cxnSp>
        <p:nvCxnSpPr>
          <p:cNvPr id="89" name="Google Shape;164;p28">
            <a:extLst>
              <a:ext uri="{FF2B5EF4-FFF2-40B4-BE49-F238E27FC236}">
                <a16:creationId xmlns:a16="http://schemas.microsoft.com/office/drawing/2014/main" id="{02622C15-771B-F2DC-D8F5-AFA5C05D7BC8}"/>
              </a:ext>
            </a:extLst>
          </p:cNvPr>
          <p:cNvCxnSpPr/>
          <p:nvPr/>
        </p:nvCxnSpPr>
        <p:spPr>
          <a:xfrm>
            <a:off x="3920536" y="4673029"/>
            <a:ext cx="4791960" cy="360"/>
          </a:xfrm>
          <a:prstGeom prst="straightConnector1">
            <a:avLst/>
          </a:prstGeom>
          <a:ln w="9525">
            <a:solidFill>
              <a:srgbClr val="F3F3F3"/>
            </a:solidFill>
            <a:round/>
            <a:tailEnd type="stealth" w="med" len="med"/>
          </a:ln>
        </p:spPr>
      </p:cxnSp>
      <p:pic>
        <p:nvPicPr>
          <p:cNvPr id="4" name="Picture 3">
            <a:extLst>
              <a:ext uri="{FF2B5EF4-FFF2-40B4-BE49-F238E27FC236}">
                <a16:creationId xmlns:a16="http://schemas.microsoft.com/office/drawing/2014/main" id="{4E4C6E43-62A3-67B0-8487-5C8B39412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884" y="468712"/>
            <a:ext cx="1802827" cy="4006284"/>
          </a:xfrm>
          <a:prstGeom prst="rect">
            <a:avLst/>
          </a:prstGeom>
        </p:spPr>
      </p:pic>
      <p:pic>
        <p:nvPicPr>
          <p:cNvPr id="8" name="Picture 7">
            <a:extLst>
              <a:ext uri="{FF2B5EF4-FFF2-40B4-BE49-F238E27FC236}">
                <a16:creationId xmlns:a16="http://schemas.microsoft.com/office/drawing/2014/main" id="{162C2822-AFCD-C969-2504-D6B68CED5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5941" y="468351"/>
            <a:ext cx="1802828" cy="4006284"/>
          </a:xfrm>
          <a:prstGeom prst="rect">
            <a:avLst/>
          </a:prstGeom>
        </p:spPr>
      </p:pic>
      <p:pic>
        <p:nvPicPr>
          <p:cNvPr id="11" name="Picture 10">
            <a:extLst>
              <a:ext uri="{FF2B5EF4-FFF2-40B4-BE49-F238E27FC236}">
                <a16:creationId xmlns:a16="http://schemas.microsoft.com/office/drawing/2014/main" id="{A974C2D9-E5FC-7CE2-D13E-68F39327EC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3144" y="468351"/>
            <a:ext cx="1802828" cy="4006285"/>
          </a:xfrm>
          <a:prstGeom prst="rect">
            <a:avLst/>
          </a:prstGeom>
        </p:spPr>
      </p:pic>
      <p:pic>
        <p:nvPicPr>
          <p:cNvPr id="3" name="Picture 2">
            <a:extLst>
              <a:ext uri="{FF2B5EF4-FFF2-40B4-BE49-F238E27FC236}">
                <a16:creationId xmlns:a16="http://schemas.microsoft.com/office/drawing/2014/main" id="{8AF6BD7C-FE4C-F67A-0A96-B407589B27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348" y="468351"/>
            <a:ext cx="1802828" cy="4006284"/>
          </a:xfrm>
          <a:prstGeom prst="rect">
            <a:avLst/>
          </a:prstGeom>
        </p:spPr>
      </p:pic>
    </p:spTree>
    <p:extLst>
      <p:ext uri="{BB962C8B-B14F-4D97-AF65-F5344CB8AC3E}">
        <p14:creationId xmlns:p14="http://schemas.microsoft.com/office/powerpoint/2010/main" val="231736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714240" y="895320"/>
            <a:ext cx="4047840" cy="552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000" b="0" strike="noStrike" spc="-1">
                <a:solidFill>
                  <a:schemeClr val="dk1"/>
                </a:solidFill>
                <a:latin typeface="Playfair Display"/>
                <a:ea typeface="Playfair Display"/>
              </a:rPr>
              <a:t>Conclusions</a:t>
            </a:r>
            <a:endParaRPr lang="fr-FR" sz="3000" b="0" strike="noStrike" spc="-1">
              <a:solidFill>
                <a:schemeClr val="dk1"/>
              </a:solidFill>
              <a:latin typeface="Arial"/>
            </a:endParaRPr>
          </a:p>
        </p:txBody>
      </p:sp>
      <p:sp>
        <p:nvSpPr>
          <p:cNvPr id="104" name="PlaceHolder 2"/>
          <p:cNvSpPr>
            <a:spLocks noGrp="1"/>
          </p:cNvSpPr>
          <p:nvPr>
            <p:ph/>
          </p:nvPr>
        </p:nvSpPr>
        <p:spPr>
          <a:xfrm>
            <a:off x="472683" y="1522261"/>
            <a:ext cx="4047840" cy="29430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chemeClr val="dk1"/>
                </a:solidFill>
                <a:latin typeface="Montserrat"/>
                <a:ea typeface="Montserrat"/>
              </a:rPr>
              <a:t>The MEAL PLANNER app simplifies meal planning by offering personalized recipes, automated shopping lists, and nutrition tracking. With its user-friendly interface and smart features, it helps users save time, reduce food waste, and maintain a healthy diet. By integrating automation and customization, the app ensures a seamless and efficient meal planning experience.</a:t>
            </a:r>
            <a:endParaRPr lang="fr-FR" sz="1400" b="0" strike="noStrike" spc="-1" dirty="0">
              <a:solidFill>
                <a:srgbClr val="000000"/>
              </a:solidFill>
              <a:latin typeface="Arial"/>
            </a:endParaRPr>
          </a:p>
        </p:txBody>
      </p:sp>
      <p:pic>
        <p:nvPicPr>
          <p:cNvPr id="1030" name="Picture 6" descr="5 Quick Ways to Change Your Physical Appearance – Corpus Aesthetics">
            <a:extLst>
              <a:ext uri="{FF2B5EF4-FFF2-40B4-BE49-F238E27FC236}">
                <a16:creationId xmlns:a16="http://schemas.microsoft.com/office/drawing/2014/main" id="{4D639526-B2C6-0274-F4CD-0093099F1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3906" y="617034"/>
            <a:ext cx="4286094" cy="4029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A11ED-C201-314C-C4C1-7C2A887550CE}"/>
            </a:ext>
          </a:extLst>
        </p:cNvPr>
        <p:cNvGrpSpPr/>
        <p:nvPr/>
      </p:nvGrpSpPr>
      <p:grpSpPr>
        <a:xfrm>
          <a:off x="0" y="0"/>
          <a:ext cx="0" cy="0"/>
          <a:chOff x="0" y="0"/>
          <a:chExt cx="0" cy="0"/>
        </a:xfrm>
      </p:grpSpPr>
      <p:sp>
        <p:nvSpPr>
          <p:cNvPr id="71" name="PlaceHolder 1">
            <a:extLst>
              <a:ext uri="{FF2B5EF4-FFF2-40B4-BE49-F238E27FC236}">
                <a16:creationId xmlns:a16="http://schemas.microsoft.com/office/drawing/2014/main" id="{2B21E26F-5B7C-00F5-7BD7-53B4FA5A7A69}"/>
              </a:ext>
            </a:extLst>
          </p:cNvPr>
          <p:cNvSpPr>
            <a:spLocks noGrp="1"/>
          </p:cNvSpPr>
          <p:nvPr>
            <p:ph type="title"/>
          </p:nvPr>
        </p:nvSpPr>
        <p:spPr>
          <a:xfrm>
            <a:off x="714960" y="1524000"/>
            <a:ext cx="6364020" cy="17526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fr-FR" sz="2000" b="0" strike="noStrike" spc="-1" dirty="0">
                <a:solidFill>
                  <a:schemeClr val="dk1"/>
                </a:solidFill>
                <a:latin typeface="Times New Roman" panose="02020603050405020304" pitchFamily="18" charset="0"/>
                <a:cs typeface="Times New Roman" panose="02020603050405020304" pitchFamily="18" charset="0"/>
              </a:rPr>
              <a:t>A YASHWANTH      -  99220041035</a:t>
            </a:r>
            <a:br>
              <a:rPr lang="fr-FR" sz="2000" b="0" strike="noStrike" spc="-1" dirty="0">
                <a:solidFill>
                  <a:schemeClr val="dk1"/>
                </a:solidFill>
                <a:latin typeface="Times New Roman" panose="02020603050405020304" pitchFamily="18" charset="0"/>
                <a:cs typeface="Times New Roman" panose="02020603050405020304" pitchFamily="18" charset="0"/>
              </a:rPr>
            </a:br>
            <a:r>
              <a:rPr lang="fr-FR" sz="2000" b="0" strike="noStrike" spc="-1" dirty="0">
                <a:solidFill>
                  <a:schemeClr val="dk1"/>
                </a:solidFill>
                <a:latin typeface="Times New Roman" panose="02020603050405020304" pitchFamily="18" charset="0"/>
                <a:cs typeface="Times New Roman" panose="02020603050405020304" pitchFamily="18" charset="0"/>
              </a:rPr>
              <a:t>B VIKRAM               -  99220041121</a:t>
            </a:r>
            <a:br>
              <a:rPr lang="fr-FR" sz="2000" b="0" strike="noStrike" spc="-1" dirty="0">
                <a:solidFill>
                  <a:schemeClr val="dk1"/>
                </a:solidFill>
                <a:latin typeface="Times New Roman" panose="02020603050405020304" pitchFamily="18" charset="0"/>
                <a:cs typeface="Times New Roman" panose="02020603050405020304" pitchFamily="18" charset="0"/>
              </a:rPr>
            </a:br>
            <a:r>
              <a:rPr lang="fr-FR" sz="2000" b="0" strike="noStrike" spc="-1" dirty="0">
                <a:solidFill>
                  <a:schemeClr val="dk1"/>
                </a:solidFill>
                <a:latin typeface="Times New Roman" panose="02020603050405020304" pitchFamily="18" charset="0"/>
                <a:cs typeface="Times New Roman" panose="02020603050405020304" pitchFamily="18" charset="0"/>
              </a:rPr>
              <a:t>A HARSHITHA        -  99220041108</a:t>
            </a:r>
            <a:br>
              <a:rPr lang="fr-FR" sz="2000" b="0" strike="noStrike" spc="-1" dirty="0">
                <a:solidFill>
                  <a:schemeClr val="dk1"/>
                </a:solidFill>
                <a:latin typeface="Times New Roman" panose="02020603050405020304" pitchFamily="18" charset="0"/>
                <a:cs typeface="Times New Roman" panose="02020603050405020304" pitchFamily="18" charset="0"/>
              </a:rPr>
            </a:br>
            <a:r>
              <a:rPr lang="fr-FR" sz="2000" b="0" strike="noStrike" spc="-1" dirty="0">
                <a:solidFill>
                  <a:schemeClr val="dk1"/>
                </a:solidFill>
                <a:latin typeface="Times New Roman" panose="02020603050405020304" pitchFamily="18" charset="0"/>
                <a:cs typeface="Times New Roman" panose="02020603050405020304" pitchFamily="18" charset="0"/>
              </a:rPr>
              <a:t>AVL HARSHINI       -  99220041058</a:t>
            </a:r>
            <a:br>
              <a:rPr lang="fr-FR" sz="2000" b="0" strike="noStrike" spc="-1" dirty="0">
                <a:solidFill>
                  <a:schemeClr val="dk1"/>
                </a:solidFill>
                <a:latin typeface="Times New Roman" panose="02020603050405020304" pitchFamily="18" charset="0"/>
                <a:cs typeface="Times New Roman" panose="02020603050405020304" pitchFamily="18" charset="0"/>
              </a:rPr>
            </a:br>
            <a:r>
              <a:rPr lang="fr-FR" sz="2000" b="0" strike="noStrike" spc="-1" dirty="0">
                <a:solidFill>
                  <a:schemeClr val="dk1"/>
                </a:solidFill>
                <a:latin typeface="Times New Roman" panose="02020603050405020304" pitchFamily="18" charset="0"/>
                <a:cs typeface="Times New Roman" panose="02020603050405020304" pitchFamily="18" charset="0"/>
              </a:rPr>
              <a:t>D SAMMERAH        -  99220041040</a:t>
            </a:r>
          </a:p>
        </p:txBody>
      </p:sp>
      <p:cxnSp>
        <p:nvCxnSpPr>
          <p:cNvPr id="73" name="Google Shape;148;p26">
            <a:extLst>
              <a:ext uri="{FF2B5EF4-FFF2-40B4-BE49-F238E27FC236}">
                <a16:creationId xmlns:a16="http://schemas.microsoft.com/office/drawing/2014/main" id="{B6817A64-2001-197A-6C48-7A7B214896C5}"/>
              </a:ext>
            </a:extLst>
          </p:cNvPr>
          <p:cNvCxnSpPr/>
          <p:nvPr/>
        </p:nvCxnSpPr>
        <p:spPr>
          <a:xfrm>
            <a:off x="4974120" y="3492000"/>
            <a:ext cx="3452040" cy="360"/>
          </a:xfrm>
          <a:prstGeom prst="straightConnector1">
            <a:avLst/>
          </a:prstGeom>
          <a:ln w="9525">
            <a:solidFill>
              <a:srgbClr val="191919"/>
            </a:solidFill>
            <a:round/>
            <a:tailEnd type="stealth" w="med" len="med"/>
          </a:ln>
        </p:spPr>
      </p:cxnSp>
      <p:sp>
        <p:nvSpPr>
          <p:cNvPr id="3" name="Title 2">
            <a:extLst>
              <a:ext uri="{FF2B5EF4-FFF2-40B4-BE49-F238E27FC236}">
                <a16:creationId xmlns:a16="http://schemas.microsoft.com/office/drawing/2014/main" id="{FBCD5AE1-14E1-28FD-099F-E110377BD10E}"/>
              </a:ext>
            </a:extLst>
          </p:cNvPr>
          <p:cNvSpPr>
            <a:spLocks noGrp="1"/>
          </p:cNvSpPr>
          <p:nvPr>
            <p:ph type="title"/>
          </p:nvPr>
        </p:nvSpPr>
        <p:spPr>
          <a:xfrm>
            <a:off x="714960" y="540000"/>
            <a:ext cx="6190200" cy="793500"/>
          </a:xfrm>
        </p:spPr>
        <p:txBody>
          <a:bodyPr/>
          <a:lstStyle/>
          <a:p>
            <a:r>
              <a:rPr lang="en-IN" sz="4000" dirty="0">
                <a:latin typeface="Times New Roman" panose="02020603050405020304" pitchFamily="18" charset="0"/>
                <a:cs typeface="Times New Roman" panose="02020603050405020304" pitchFamily="18" charset="0"/>
              </a:rPr>
              <a:t>TEAM DETAILS</a:t>
            </a:r>
          </a:p>
        </p:txBody>
      </p:sp>
    </p:spTree>
    <p:extLst>
      <p:ext uri="{BB962C8B-B14F-4D97-AF65-F5344CB8AC3E}">
        <p14:creationId xmlns:p14="http://schemas.microsoft.com/office/powerpoint/2010/main" val="142898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25D81-A004-2924-192B-E38959B7942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3C81F5-C398-3F9F-7ABA-6F2FF968CE62}"/>
              </a:ext>
            </a:extLst>
          </p:cNvPr>
          <p:cNvSpPr>
            <a:spLocks noGrp="1"/>
          </p:cNvSpPr>
          <p:nvPr>
            <p:ph type="title"/>
          </p:nvPr>
        </p:nvSpPr>
        <p:spPr>
          <a:xfrm>
            <a:off x="498088" y="758282"/>
            <a:ext cx="7285463" cy="3635297"/>
          </a:xfrm>
        </p:spPr>
        <p:txBody>
          <a:bodyPr/>
          <a:lstStyle/>
          <a:p>
            <a:r>
              <a:rPr lang="en-IN" dirty="0"/>
              <a:t>         THANK YOU😊</a:t>
            </a:r>
          </a:p>
        </p:txBody>
      </p:sp>
      <p:pic>
        <p:nvPicPr>
          <p:cNvPr id="2052" name="Picture 4" descr="Image result for FOOD ITEMS IMAGES">
            <a:extLst>
              <a:ext uri="{FF2B5EF4-FFF2-40B4-BE49-F238E27FC236}">
                <a16:creationId xmlns:a16="http://schemas.microsoft.com/office/drawing/2014/main" id="{551E900D-1D33-54E0-10F6-986A1F181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51373" cy="1448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FOOD ITEMS IMAGES">
            <a:extLst>
              <a:ext uri="{FF2B5EF4-FFF2-40B4-BE49-F238E27FC236}">
                <a16:creationId xmlns:a16="http://schemas.microsoft.com/office/drawing/2014/main" id="{0023C65C-FDB5-824C-B04A-C1A8A4797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890" y="3703321"/>
            <a:ext cx="2551806" cy="144017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FOOD ITEMS IMAGES HEALTHY">
            <a:extLst>
              <a:ext uri="{FF2B5EF4-FFF2-40B4-BE49-F238E27FC236}">
                <a16:creationId xmlns:a16="http://schemas.microsoft.com/office/drawing/2014/main" id="{32FB808D-5616-D4A9-40CC-4C226A339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890" y="-1"/>
            <a:ext cx="2574110" cy="14485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FOOD ITEMS IMAGES HEALTHY">
            <a:extLst>
              <a:ext uri="{FF2B5EF4-FFF2-40B4-BE49-F238E27FC236}">
                <a16:creationId xmlns:a16="http://schemas.microsoft.com/office/drawing/2014/main" id="{6AFD2391-906D-8616-0B90-3CBE26F40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03322"/>
            <a:ext cx="2451373" cy="144853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SOME FOOD ITEMS">
            <a:extLst>
              <a:ext uri="{FF2B5EF4-FFF2-40B4-BE49-F238E27FC236}">
                <a16:creationId xmlns:a16="http://schemas.microsoft.com/office/drawing/2014/main" id="{EC208E27-17B8-F2CE-5FE2-5883FBC7F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0183" y="-14870"/>
            <a:ext cx="2720897" cy="144853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SOME FOOD ITEMS">
            <a:extLst>
              <a:ext uri="{FF2B5EF4-FFF2-40B4-BE49-F238E27FC236}">
                <a16:creationId xmlns:a16="http://schemas.microsoft.com/office/drawing/2014/main" id="{1A9D0400-17E7-EC42-7705-53CD51D886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0183" y="3703321"/>
            <a:ext cx="2720898" cy="140836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Fruit — Charlene Collins Freeman Art | Fruit painting, Fruit art ...">
            <a:extLst>
              <a:ext uri="{FF2B5EF4-FFF2-40B4-BE49-F238E27FC236}">
                <a16:creationId xmlns:a16="http://schemas.microsoft.com/office/drawing/2014/main" id="{B9BE5488-A3B7-3297-6134-F8C312CD7A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49061" y="1968435"/>
            <a:ext cx="912741" cy="121498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COOKING">
            <a:extLst>
              <a:ext uri="{FF2B5EF4-FFF2-40B4-BE49-F238E27FC236}">
                <a16:creationId xmlns:a16="http://schemas.microsoft.com/office/drawing/2014/main" id="{BD31C419-4920-796E-10F5-6A061E8C57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340" y="1859214"/>
            <a:ext cx="912741" cy="143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19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subTitle"/>
          </p:nvPr>
        </p:nvSpPr>
        <p:spPr>
          <a:xfrm>
            <a:off x="2126166" y="1111182"/>
            <a:ext cx="5761463" cy="2315960"/>
          </a:xfrm>
          <a:prstGeom prst="rect">
            <a:avLst/>
          </a:prstGeom>
          <a:noFill/>
          <a:ln w="0">
            <a:noFill/>
          </a:ln>
        </p:spPr>
        <p:txBody>
          <a:bodyPr lIns="91440" tIns="91440" rIns="91440" bIns="91440" anchor="ctr">
            <a:normAutofit/>
          </a:bodyPr>
          <a:lstStyle/>
          <a:p>
            <a:pPr marL="0" indent="0">
              <a:lnSpc>
                <a:spcPct val="100000"/>
              </a:lnSpc>
              <a:buNone/>
              <a:tabLst>
                <a:tab pos="0" algn="l"/>
              </a:tabLst>
            </a:pPr>
            <a:r>
              <a:rPr lang="en-US" sz="1800" b="0" strike="noStrike" spc="-1" dirty="0">
                <a:solidFill>
                  <a:srgbClr val="FFFFFF"/>
                </a:solidFill>
                <a:latin typeface="Times New Roman" panose="02020603050405020304" pitchFamily="18" charset="0"/>
                <a:cs typeface="Times New Roman" panose="02020603050405020304" pitchFamily="18" charset="0"/>
              </a:rPr>
              <a:t>Problem:</a:t>
            </a:r>
          </a:p>
          <a:p>
            <a:pPr marL="0" indent="0">
              <a:lnSpc>
                <a:spcPct val="100000"/>
              </a:lnSpc>
              <a:buNone/>
              <a:tabLst>
                <a:tab pos="0" algn="l"/>
              </a:tabLst>
            </a:pPr>
            <a:r>
              <a:rPr lang="en-US" sz="1800" b="0" strike="noStrike" spc="-1" dirty="0">
                <a:solidFill>
                  <a:srgbClr val="FFFFFF"/>
                </a:solidFill>
                <a:latin typeface="Times New Roman" panose="02020603050405020304" pitchFamily="18" charset="0"/>
                <a:cs typeface="Times New Roman" panose="02020603050405020304" pitchFamily="18" charset="0"/>
              </a:rPr>
              <a:t>Individuals often face hurdles in planning meals that keep pace with their nutrition demands while also feeding into health conditions or fitness goals . Currently available meal planners miss out  on </a:t>
            </a:r>
            <a:r>
              <a:rPr lang="en-US" sz="1800" b="0" strike="noStrike" spc="-1" dirty="0" err="1">
                <a:solidFill>
                  <a:srgbClr val="FFFFFF"/>
                </a:solidFill>
                <a:latin typeface="Times New Roman" panose="02020603050405020304" pitchFamily="18" charset="0"/>
                <a:cs typeface="Times New Roman" panose="02020603050405020304" pitchFamily="18" charset="0"/>
              </a:rPr>
              <a:t>personalisation</a:t>
            </a:r>
            <a:r>
              <a:rPr lang="en-US" sz="1800" b="0" strike="noStrike" spc="-1" dirty="0">
                <a:solidFill>
                  <a:srgbClr val="FFFFFF"/>
                </a:solidFill>
                <a:latin typeface="Times New Roman" panose="02020603050405020304" pitchFamily="18" charset="0"/>
                <a:cs typeface="Times New Roman" panose="02020603050405020304" pitchFamily="18" charset="0"/>
              </a:rPr>
              <a:t> and integration with nutrition analysis</a:t>
            </a:r>
            <a:r>
              <a:rPr lang="en-US" sz="1800" b="0" strike="noStrike" spc="-1" dirty="0">
                <a:solidFill>
                  <a:srgbClr val="FFFFFF"/>
                </a:solidFill>
                <a:latin typeface="OpenSymbol"/>
              </a:rPr>
              <a:t>.</a:t>
            </a:r>
          </a:p>
        </p:txBody>
      </p:sp>
      <p:sp>
        <p:nvSpPr>
          <p:cNvPr id="75" name="PlaceHolder 2"/>
          <p:cNvSpPr>
            <a:spLocks noGrp="1"/>
          </p:cNvSpPr>
          <p:nvPr>
            <p:ph type="title"/>
          </p:nvPr>
        </p:nvSpPr>
        <p:spPr>
          <a:xfrm>
            <a:off x="193289" y="349765"/>
            <a:ext cx="3969833" cy="555401"/>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dirty="0">
                <a:solidFill>
                  <a:schemeClr val="lt1"/>
                </a:solidFill>
                <a:latin typeface="Playfair Display"/>
                <a:ea typeface="Playfair Display"/>
              </a:rPr>
              <a:t>Introduction</a:t>
            </a:r>
            <a:endParaRPr lang="fr-FR" sz="4500" b="0" strike="noStrike" spc="-1" dirty="0">
              <a:solidFill>
                <a:schemeClr val="dk1"/>
              </a:solidFill>
              <a:latin typeface="Arial"/>
            </a:endParaRPr>
          </a:p>
        </p:txBody>
      </p:sp>
      <p:cxnSp>
        <p:nvCxnSpPr>
          <p:cNvPr id="76" name="Google Shape;164;p28"/>
          <p:cNvCxnSpPr/>
          <p:nvPr/>
        </p:nvCxnSpPr>
        <p:spPr>
          <a:xfrm>
            <a:off x="1609458" y="1007994"/>
            <a:ext cx="4791960" cy="360"/>
          </a:xfrm>
          <a:prstGeom prst="straightConnector1">
            <a:avLst/>
          </a:prstGeom>
          <a:ln w="9525">
            <a:solidFill>
              <a:srgbClr val="F3F3F3"/>
            </a:solidFill>
            <a:round/>
            <a:tailEnd type="stealth" w="med" len="med"/>
          </a:ln>
        </p:spPr>
      </p:cxnSp>
      <p:sp>
        <p:nvSpPr>
          <p:cNvPr id="4" name="PlaceHolder 1">
            <a:extLst>
              <a:ext uri="{FF2B5EF4-FFF2-40B4-BE49-F238E27FC236}">
                <a16:creationId xmlns:a16="http://schemas.microsoft.com/office/drawing/2014/main" id="{FDD907B8-6D0E-8CAA-6ED2-C82B6AEF997D}"/>
              </a:ext>
            </a:extLst>
          </p:cNvPr>
          <p:cNvSpPr txBox="1">
            <a:spLocks/>
          </p:cNvSpPr>
          <p:nvPr/>
        </p:nvSpPr>
        <p:spPr>
          <a:xfrm>
            <a:off x="512957" y="3249569"/>
            <a:ext cx="4467922" cy="1441017"/>
          </a:xfrm>
          <a:prstGeom prst="rect">
            <a:avLst/>
          </a:prstGeom>
          <a:noFill/>
          <a:ln w="0">
            <a:noFill/>
          </a:ln>
        </p:spPr>
        <p:txBody>
          <a:bodyPr lIns="91440" tIns="91440" rIns="91440" bIns="9144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tabLst>
                <a:tab pos="0" algn="l"/>
              </a:tabLst>
            </a:pPr>
            <a:r>
              <a:rPr lang="en-US" sz="2900" spc="-1" dirty="0">
                <a:solidFill>
                  <a:srgbClr val="FFFFFF"/>
                </a:solidFill>
                <a:latin typeface="Times New Roman" panose="02020603050405020304" pitchFamily="18" charset="0"/>
                <a:cs typeface="Times New Roman" panose="02020603050405020304" pitchFamily="18" charset="0"/>
              </a:rPr>
              <a:t>Solution:</a:t>
            </a:r>
          </a:p>
          <a:p>
            <a:pPr marL="0" indent="0">
              <a:lnSpc>
                <a:spcPct val="100000"/>
              </a:lnSpc>
              <a:buFont typeface="Arial" panose="020B0604020202020204" pitchFamily="34" charset="0"/>
              <a:buNone/>
              <a:tabLst>
                <a:tab pos="0" algn="l"/>
              </a:tabLst>
            </a:pPr>
            <a:r>
              <a:rPr lang="en-US" sz="2900" spc="-1" dirty="0">
                <a:solidFill>
                  <a:srgbClr val="FFFFFF"/>
                </a:solidFill>
                <a:latin typeface="Times New Roman" panose="02020603050405020304" pitchFamily="18" charset="0"/>
                <a:cs typeface="Times New Roman" panose="02020603050405020304" pitchFamily="18" charset="0"/>
              </a:rPr>
              <a:t>It is a meal planner and recipe generator that creates recipes that are downloaded per the software user's nutritional requirements, preferences, and health issues by using artificial intelligence</a:t>
            </a:r>
            <a:r>
              <a:rPr lang="en-US" sz="1600" spc="-1" dirty="0">
                <a:solidFill>
                  <a:srgbClr val="FFFFFF"/>
                </a:solidFill>
                <a:latin typeface="OpenSymbo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170986" y="253841"/>
            <a:ext cx="5486400" cy="458037"/>
          </a:xfrm>
          <a:prstGeom prst="rect">
            <a:avLst/>
          </a:prstGeom>
          <a:noFill/>
          <a:ln w="0">
            <a:noFill/>
          </a:ln>
        </p:spPr>
        <p:txBody>
          <a:bodyPr lIns="91440" tIns="91440" rIns="91440" bIns="91440" anchor="ctr">
            <a:noAutofit/>
          </a:bodyPr>
          <a:lstStyle/>
          <a:p>
            <a:pPr indent="0">
              <a:lnSpc>
                <a:spcPct val="100000"/>
              </a:lnSpc>
              <a:buNone/>
              <a:tabLst>
                <a:tab pos="0" algn="l"/>
              </a:tabLst>
            </a:pPr>
            <a:r>
              <a:rPr lang="en" sz="4000" b="0" strike="noStrike" spc="-1" dirty="0">
                <a:solidFill>
                  <a:schemeClr val="lt1"/>
                </a:solidFill>
                <a:latin typeface="Times New Roman" panose="02020603050405020304" pitchFamily="18" charset="0"/>
                <a:cs typeface="Times New Roman" panose="02020603050405020304" pitchFamily="18" charset="0"/>
              </a:rPr>
              <a:t>OBJECTIVES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79" name="PlaceHolder 3"/>
          <p:cNvSpPr>
            <a:spLocks noGrp="1"/>
          </p:cNvSpPr>
          <p:nvPr>
            <p:ph type="subTitle"/>
          </p:nvPr>
        </p:nvSpPr>
        <p:spPr>
          <a:xfrm>
            <a:off x="379141" y="989461"/>
            <a:ext cx="7831019" cy="2982059"/>
          </a:xfrm>
          <a:prstGeom prst="rect">
            <a:avLst/>
          </a:prstGeom>
          <a:noFill/>
          <a:ln w="0">
            <a:noFill/>
          </a:ln>
        </p:spPr>
        <p:txBody>
          <a:bodyPr lIns="91440" tIns="91440" rIns="91440" bIns="91440" anchor="ctr">
            <a:normAutofit fontScale="92500" lnSpcReduction="10000"/>
          </a:bodyPr>
          <a:lstStyle/>
          <a:p>
            <a:pPr indent="0" algn="ctr">
              <a:buNone/>
            </a:pPr>
            <a:r>
              <a:rPr lang="en-US" sz="1600" b="0" strike="noStrike" spc="-1" dirty="0">
                <a:solidFill>
                  <a:schemeClr val="lt1"/>
                </a:solidFill>
                <a:latin typeface="Montserrat"/>
                <a:ea typeface="Montserrat"/>
              </a:rPr>
              <a:t>1 .Design a smart personalized meal planner.</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2 .Enable real-time nutrition analysis for each meal.</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3 .Include an AI recipe generator based on available ingredients.</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4 .Offer health insights and user progress tracking.</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5 .Provide a user-friendly interface with a mobile app for convenience.</a:t>
            </a:r>
          </a:p>
        </p:txBody>
      </p:sp>
      <p:cxnSp>
        <p:nvCxnSpPr>
          <p:cNvPr id="80" name="Google Shape;220;p31"/>
          <p:cNvCxnSpPr/>
          <p:nvPr/>
        </p:nvCxnSpPr>
        <p:spPr>
          <a:xfrm>
            <a:off x="5397866" y="4572333"/>
            <a:ext cx="3452040" cy="360"/>
          </a:xfrm>
          <a:prstGeom prst="straightConnector1">
            <a:avLst/>
          </a:prstGeom>
          <a:ln w="9525">
            <a:solidFill>
              <a:srgbClr val="F3F3F3"/>
            </a:solidFill>
            <a:round/>
            <a:tailEnd type="stealth"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66C80-5C5A-1723-BF1D-502BE4D20DC2}"/>
            </a:ext>
          </a:extLst>
        </p:cNvPr>
        <p:cNvGrpSpPr/>
        <p:nvPr/>
      </p:nvGrpSpPr>
      <p:grpSpPr>
        <a:xfrm>
          <a:off x="0" y="0"/>
          <a:ext cx="0" cy="0"/>
          <a:chOff x="0" y="0"/>
          <a:chExt cx="0" cy="0"/>
        </a:xfrm>
      </p:grpSpPr>
      <p:sp>
        <p:nvSpPr>
          <p:cNvPr id="77" name="PlaceHolder 1">
            <a:extLst>
              <a:ext uri="{FF2B5EF4-FFF2-40B4-BE49-F238E27FC236}">
                <a16:creationId xmlns:a16="http://schemas.microsoft.com/office/drawing/2014/main" id="{173A4DC3-800D-895C-EB39-D3DBDC2A984E}"/>
              </a:ext>
            </a:extLst>
          </p:cNvPr>
          <p:cNvSpPr>
            <a:spLocks noGrp="1"/>
          </p:cNvSpPr>
          <p:nvPr>
            <p:ph type="title"/>
          </p:nvPr>
        </p:nvSpPr>
        <p:spPr>
          <a:xfrm>
            <a:off x="170986" y="253841"/>
            <a:ext cx="5486400" cy="458037"/>
          </a:xfrm>
          <a:prstGeom prst="rect">
            <a:avLst/>
          </a:prstGeom>
          <a:noFill/>
          <a:ln w="0">
            <a:noFill/>
          </a:ln>
        </p:spPr>
        <p:txBody>
          <a:bodyPr lIns="91440" tIns="91440" rIns="91440" bIns="91440" anchor="ctr">
            <a:noAutofit/>
          </a:bodyPr>
          <a:lstStyle/>
          <a:p>
            <a:pPr indent="0">
              <a:lnSpc>
                <a:spcPct val="100000"/>
              </a:lnSpc>
              <a:buNone/>
              <a:tabLst>
                <a:tab pos="0" algn="l"/>
              </a:tabLst>
            </a:pPr>
            <a:r>
              <a:rPr lang="en" sz="4000" spc="-1" dirty="0">
                <a:solidFill>
                  <a:schemeClr val="lt1"/>
                </a:solidFill>
                <a:latin typeface="Times New Roman" panose="02020603050405020304" pitchFamily="18" charset="0"/>
                <a:cs typeface="Times New Roman" panose="02020603050405020304" pitchFamily="18" charset="0"/>
              </a:rPr>
              <a:t>TARGET USERS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79" name="PlaceHolder 3">
            <a:extLst>
              <a:ext uri="{FF2B5EF4-FFF2-40B4-BE49-F238E27FC236}">
                <a16:creationId xmlns:a16="http://schemas.microsoft.com/office/drawing/2014/main" id="{B031CA33-0764-5445-9C9B-2F0658D35953}"/>
              </a:ext>
            </a:extLst>
          </p:cNvPr>
          <p:cNvSpPr>
            <a:spLocks noGrp="1"/>
          </p:cNvSpPr>
          <p:nvPr>
            <p:ph type="subTitle"/>
          </p:nvPr>
        </p:nvSpPr>
        <p:spPr>
          <a:xfrm>
            <a:off x="379141" y="989461"/>
            <a:ext cx="7831019" cy="2982059"/>
          </a:xfrm>
          <a:prstGeom prst="rect">
            <a:avLst/>
          </a:prstGeom>
          <a:noFill/>
          <a:ln w="0">
            <a:noFill/>
          </a:ln>
        </p:spPr>
        <p:txBody>
          <a:bodyPr lIns="91440" tIns="91440" rIns="91440" bIns="91440" anchor="ctr">
            <a:normAutofit fontScale="92500" lnSpcReduction="10000"/>
          </a:bodyPr>
          <a:lstStyle/>
          <a:p>
            <a:pPr indent="0" algn="ctr">
              <a:buNone/>
            </a:pPr>
            <a:r>
              <a:rPr lang="en-US" sz="1600" b="0" strike="noStrike" spc="-1" dirty="0">
                <a:solidFill>
                  <a:schemeClr val="lt1"/>
                </a:solidFill>
                <a:latin typeface="Montserrat"/>
                <a:ea typeface="Montserrat"/>
              </a:rPr>
              <a:t>1 .Health-conscious groups</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2 .Fitness followers (gym-goers, sports)</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3 .Diet-conscious individuals (diabetic, gluten-free, keto, vegans, etc.)</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4 .Busy professionals and their families</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5 .Elderly individuals with balanced diets.</a:t>
            </a:r>
          </a:p>
        </p:txBody>
      </p:sp>
      <p:cxnSp>
        <p:nvCxnSpPr>
          <p:cNvPr id="80" name="Google Shape;220;p31">
            <a:extLst>
              <a:ext uri="{FF2B5EF4-FFF2-40B4-BE49-F238E27FC236}">
                <a16:creationId xmlns:a16="http://schemas.microsoft.com/office/drawing/2014/main" id="{BF5CDAEF-B05B-BE33-A190-5CA3FCDA080F}"/>
              </a:ext>
            </a:extLst>
          </p:cNvPr>
          <p:cNvCxnSpPr/>
          <p:nvPr/>
        </p:nvCxnSpPr>
        <p:spPr>
          <a:xfrm>
            <a:off x="5397866" y="4572333"/>
            <a:ext cx="3452040" cy="360"/>
          </a:xfrm>
          <a:prstGeom prst="straightConnector1">
            <a:avLst/>
          </a:prstGeom>
          <a:ln w="9525">
            <a:solidFill>
              <a:srgbClr val="F3F3F3"/>
            </a:solidFill>
            <a:round/>
            <a:tailEnd type="stealth" w="med" len="med"/>
          </a:ln>
        </p:spPr>
      </p:cxnSp>
    </p:spTree>
    <p:extLst>
      <p:ext uri="{BB962C8B-B14F-4D97-AF65-F5344CB8AC3E}">
        <p14:creationId xmlns:p14="http://schemas.microsoft.com/office/powerpoint/2010/main" val="1615539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033B9-BB54-D93D-5592-4FE2810FE0C8}"/>
            </a:ext>
          </a:extLst>
        </p:cNvPr>
        <p:cNvGrpSpPr/>
        <p:nvPr/>
      </p:nvGrpSpPr>
      <p:grpSpPr>
        <a:xfrm>
          <a:off x="0" y="0"/>
          <a:ext cx="0" cy="0"/>
          <a:chOff x="0" y="0"/>
          <a:chExt cx="0" cy="0"/>
        </a:xfrm>
      </p:grpSpPr>
      <p:sp>
        <p:nvSpPr>
          <p:cNvPr id="77" name="PlaceHolder 1">
            <a:extLst>
              <a:ext uri="{FF2B5EF4-FFF2-40B4-BE49-F238E27FC236}">
                <a16:creationId xmlns:a16="http://schemas.microsoft.com/office/drawing/2014/main" id="{E4A9E309-2EB8-CED8-4FEB-651017E373E4}"/>
              </a:ext>
            </a:extLst>
          </p:cNvPr>
          <p:cNvSpPr>
            <a:spLocks noGrp="1"/>
          </p:cNvSpPr>
          <p:nvPr>
            <p:ph type="title"/>
          </p:nvPr>
        </p:nvSpPr>
        <p:spPr>
          <a:xfrm>
            <a:off x="170986" y="253841"/>
            <a:ext cx="5486400" cy="458037"/>
          </a:xfrm>
          <a:prstGeom prst="rect">
            <a:avLst/>
          </a:prstGeom>
          <a:noFill/>
          <a:ln w="0">
            <a:noFill/>
          </a:ln>
        </p:spPr>
        <p:txBody>
          <a:bodyPr lIns="91440" tIns="91440" rIns="91440" bIns="91440" anchor="ctr">
            <a:noAutofit/>
          </a:bodyPr>
          <a:lstStyle/>
          <a:p>
            <a:pPr indent="0">
              <a:lnSpc>
                <a:spcPct val="100000"/>
              </a:lnSpc>
              <a:buNone/>
              <a:tabLst>
                <a:tab pos="0" algn="l"/>
              </a:tabLst>
            </a:pPr>
            <a:r>
              <a:rPr lang="en" sz="4000" b="0" strike="noStrike" spc="-1" dirty="0">
                <a:solidFill>
                  <a:schemeClr val="lt1"/>
                </a:solidFill>
                <a:latin typeface="Times New Roman" panose="02020603050405020304" pitchFamily="18" charset="0"/>
                <a:cs typeface="Times New Roman" panose="02020603050405020304" pitchFamily="18" charset="0"/>
              </a:rPr>
              <a:t>KEY FEATURES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79" name="PlaceHolder 3">
            <a:extLst>
              <a:ext uri="{FF2B5EF4-FFF2-40B4-BE49-F238E27FC236}">
                <a16:creationId xmlns:a16="http://schemas.microsoft.com/office/drawing/2014/main" id="{39C01F14-A4C5-185A-51C8-29088585E58E}"/>
              </a:ext>
            </a:extLst>
          </p:cNvPr>
          <p:cNvSpPr>
            <a:spLocks noGrp="1"/>
          </p:cNvSpPr>
          <p:nvPr>
            <p:ph type="subTitle"/>
          </p:nvPr>
        </p:nvSpPr>
        <p:spPr>
          <a:xfrm>
            <a:off x="379141" y="989461"/>
            <a:ext cx="7831019" cy="2982059"/>
          </a:xfrm>
          <a:prstGeom prst="rect">
            <a:avLst/>
          </a:prstGeom>
          <a:noFill/>
          <a:ln w="0">
            <a:noFill/>
          </a:ln>
        </p:spPr>
        <p:txBody>
          <a:bodyPr lIns="91440" tIns="91440" rIns="91440" bIns="91440" anchor="ctr">
            <a:normAutofit fontScale="77500" lnSpcReduction="20000"/>
          </a:bodyPr>
          <a:lstStyle/>
          <a:p>
            <a:pPr indent="0" algn="ctr">
              <a:buNone/>
            </a:pPr>
            <a:r>
              <a:rPr lang="en-US" sz="1600" b="0" strike="noStrike" spc="-1" dirty="0">
                <a:solidFill>
                  <a:schemeClr val="lt1"/>
                </a:solidFill>
                <a:latin typeface="Montserrat"/>
                <a:ea typeface="Montserrat"/>
              </a:rPr>
              <a:t>1 .Meal preparation customized (For user preferences and health goals)</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2 .Nutritional Analysis (Tracks calorie, protein, carbohydrate, and vitamin values)</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3 .Recipe Generator (Makes suggestions for meals based on ingredients available at home.)</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4 .It merges health metrics by synchronizing them with health data from fitness apps.</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5 .Shopping List Generator (Provides based on planned meals grocery lists.)</a:t>
            </a:r>
          </a:p>
          <a:p>
            <a:pPr indent="0" algn="ctr">
              <a:buNone/>
            </a:pPr>
            <a:endParaRPr lang="en-US" sz="1600" b="0" strike="noStrike" spc="-1" dirty="0">
              <a:solidFill>
                <a:schemeClr val="lt1"/>
              </a:solidFill>
              <a:latin typeface="Montserrat"/>
              <a:ea typeface="Montserrat"/>
            </a:endParaRPr>
          </a:p>
          <a:p>
            <a:pPr indent="0" algn="ctr">
              <a:buNone/>
            </a:pPr>
            <a:r>
              <a:rPr lang="en-US" sz="1600" b="0" strike="noStrike" spc="-1" dirty="0">
                <a:solidFill>
                  <a:schemeClr val="lt1"/>
                </a:solidFill>
                <a:latin typeface="Montserrat"/>
                <a:ea typeface="Montserrat"/>
              </a:rPr>
              <a:t>6 .Synergistic with user habits and preferences.</a:t>
            </a:r>
          </a:p>
        </p:txBody>
      </p:sp>
      <p:cxnSp>
        <p:nvCxnSpPr>
          <p:cNvPr id="80" name="Google Shape;220;p31">
            <a:extLst>
              <a:ext uri="{FF2B5EF4-FFF2-40B4-BE49-F238E27FC236}">
                <a16:creationId xmlns:a16="http://schemas.microsoft.com/office/drawing/2014/main" id="{059DB16B-7D1E-EF49-53A6-0E06072AD7B0}"/>
              </a:ext>
            </a:extLst>
          </p:cNvPr>
          <p:cNvCxnSpPr/>
          <p:nvPr/>
        </p:nvCxnSpPr>
        <p:spPr>
          <a:xfrm>
            <a:off x="5397866" y="4572333"/>
            <a:ext cx="3452040" cy="360"/>
          </a:xfrm>
          <a:prstGeom prst="straightConnector1">
            <a:avLst/>
          </a:prstGeom>
          <a:ln w="9525">
            <a:solidFill>
              <a:srgbClr val="F3F3F3"/>
            </a:solidFill>
            <a:round/>
            <a:tailEnd type="stealth" w="med" len="med"/>
          </a:ln>
        </p:spPr>
      </p:cxnSp>
    </p:spTree>
    <p:extLst>
      <p:ext uri="{BB962C8B-B14F-4D97-AF65-F5344CB8AC3E}">
        <p14:creationId xmlns:p14="http://schemas.microsoft.com/office/powerpoint/2010/main" val="4206286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445A0-18DB-DC41-41FE-850B437F0DF2}"/>
            </a:ext>
          </a:extLst>
        </p:cNvPr>
        <p:cNvGrpSpPr/>
        <p:nvPr/>
      </p:nvGrpSpPr>
      <p:grpSpPr>
        <a:xfrm>
          <a:off x="0" y="0"/>
          <a:ext cx="0" cy="0"/>
          <a:chOff x="0" y="0"/>
          <a:chExt cx="0" cy="0"/>
        </a:xfrm>
      </p:grpSpPr>
      <p:sp>
        <p:nvSpPr>
          <p:cNvPr id="77" name="PlaceHolder 1">
            <a:extLst>
              <a:ext uri="{FF2B5EF4-FFF2-40B4-BE49-F238E27FC236}">
                <a16:creationId xmlns:a16="http://schemas.microsoft.com/office/drawing/2014/main" id="{E6F2B008-183C-6B97-AAA5-A4092277CF77}"/>
              </a:ext>
            </a:extLst>
          </p:cNvPr>
          <p:cNvSpPr>
            <a:spLocks noGrp="1"/>
          </p:cNvSpPr>
          <p:nvPr>
            <p:ph type="title"/>
          </p:nvPr>
        </p:nvSpPr>
        <p:spPr>
          <a:xfrm>
            <a:off x="170986" y="253841"/>
            <a:ext cx="5486400" cy="458037"/>
          </a:xfrm>
          <a:prstGeom prst="rect">
            <a:avLst/>
          </a:prstGeom>
          <a:noFill/>
          <a:ln w="0">
            <a:noFill/>
          </a:ln>
        </p:spPr>
        <p:txBody>
          <a:bodyPr lIns="91440" tIns="91440" rIns="91440" bIns="91440" anchor="ctr">
            <a:noAutofit/>
          </a:bodyPr>
          <a:lstStyle/>
          <a:p>
            <a:pPr indent="0">
              <a:lnSpc>
                <a:spcPct val="100000"/>
              </a:lnSpc>
              <a:buNone/>
              <a:tabLst>
                <a:tab pos="0" algn="l"/>
              </a:tabLst>
            </a:pPr>
            <a:r>
              <a:rPr lang="en" sz="4000" spc="-1" dirty="0">
                <a:solidFill>
                  <a:schemeClr val="lt1"/>
                </a:solidFill>
                <a:latin typeface="Times New Roman" panose="02020603050405020304" pitchFamily="18" charset="0"/>
                <a:cs typeface="Times New Roman" panose="02020603050405020304" pitchFamily="18" charset="0"/>
              </a:rPr>
              <a:t>BENFITS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79" name="PlaceHolder 3">
            <a:extLst>
              <a:ext uri="{FF2B5EF4-FFF2-40B4-BE49-F238E27FC236}">
                <a16:creationId xmlns:a16="http://schemas.microsoft.com/office/drawing/2014/main" id="{8D85007C-0349-AD4D-9AE9-E5873DC2B7A5}"/>
              </a:ext>
            </a:extLst>
          </p:cNvPr>
          <p:cNvSpPr>
            <a:spLocks noGrp="1"/>
          </p:cNvSpPr>
          <p:nvPr>
            <p:ph type="subTitle"/>
          </p:nvPr>
        </p:nvSpPr>
        <p:spPr>
          <a:xfrm>
            <a:off x="379141" y="989461"/>
            <a:ext cx="7831019" cy="2982059"/>
          </a:xfrm>
          <a:prstGeom prst="rect">
            <a:avLst/>
          </a:prstGeom>
          <a:noFill/>
          <a:ln w="0">
            <a:noFill/>
          </a:ln>
        </p:spPr>
        <p:txBody>
          <a:bodyPr lIns="91440" tIns="91440" rIns="91440" bIns="91440" anchor="ctr">
            <a:normAutofit/>
          </a:bodyPr>
          <a:lstStyle/>
          <a:p>
            <a:pPr indent="0" algn="ctr">
              <a:buNone/>
            </a:pPr>
            <a:r>
              <a:rPr lang="en-US" sz="1600" b="0" strike="noStrike" spc="-1" dirty="0">
                <a:solidFill>
                  <a:schemeClr val="lt1"/>
                </a:solidFill>
                <a:latin typeface="Montserrat"/>
                <a:ea typeface="Montserrat"/>
              </a:rPr>
              <a:t>1 .Saves Time – No more manual meal planning. </a:t>
            </a:r>
          </a:p>
          <a:p>
            <a:pPr indent="0" algn="ctr">
              <a:buNone/>
            </a:pPr>
            <a:r>
              <a:rPr lang="en-US" sz="1600" b="0" strike="noStrike" spc="-1" dirty="0">
                <a:solidFill>
                  <a:schemeClr val="lt1"/>
                </a:solidFill>
                <a:latin typeface="Montserrat"/>
                <a:ea typeface="Montserrat"/>
              </a:rPr>
              <a:t>2 .Improves Nutrition – Balanced diet is ensured. </a:t>
            </a:r>
          </a:p>
          <a:p>
            <a:pPr indent="0" algn="ctr">
              <a:buNone/>
            </a:pPr>
            <a:r>
              <a:rPr lang="en-US" sz="1600" b="0" strike="noStrike" spc="-1" dirty="0">
                <a:solidFill>
                  <a:schemeClr val="lt1"/>
                </a:solidFill>
                <a:latin typeface="Montserrat"/>
                <a:ea typeface="Montserrat"/>
              </a:rPr>
              <a:t>3 .Health Tracking – Progress can be monitored. </a:t>
            </a:r>
          </a:p>
          <a:p>
            <a:pPr indent="0" algn="ctr">
              <a:buNone/>
            </a:pPr>
            <a:r>
              <a:rPr lang="en-US" sz="1600" b="0" strike="noStrike" spc="-1" dirty="0">
                <a:solidFill>
                  <a:schemeClr val="lt1"/>
                </a:solidFill>
                <a:latin typeface="Montserrat"/>
                <a:ea typeface="Montserrat"/>
              </a:rPr>
              <a:t>4 .Cost-efficient – It will save on food wastage through consumption of available ingredients. </a:t>
            </a:r>
          </a:p>
          <a:p>
            <a:pPr indent="0" algn="ctr">
              <a:buNone/>
            </a:pPr>
            <a:r>
              <a:rPr lang="en-US" sz="1600" b="0" strike="noStrike" spc="-1" dirty="0">
                <a:solidFill>
                  <a:schemeClr val="lt1"/>
                </a:solidFill>
                <a:latin typeface="Montserrat"/>
                <a:ea typeface="Montserrat"/>
              </a:rPr>
              <a:t>5 .Diet Customization – For weight loss, muscle gain, or medical purposes.</a:t>
            </a:r>
          </a:p>
        </p:txBody>
      </p:sp>
      <p:cxnSp>
        <p:nvCxnSpPr>
          <p:cNvPr id="80" name="Google Shape;220;p31">
            <a:extLst>
              <a:ext uri="{FF2B5EF4-FFF2-40B4-BE49-F238E27FC236}">
                <a16:creationId xmlns:a16="http://schemas.microsoft.com/office/drawing/2014/main" id="{FD16E2E7-1BC4-642C-A234-AD80DBE9695A}"/>
              </a:ext>
            </a:extLst>
          </p:cNvPr>
          <p:cNvCxnSpPr/>
          <p:nvPr/>
        </p:nvCxnSpPr>
        <p:spPr>
          <a:xfrm>
            <a:off x="5397866" y="4572333"/>
            <a:ext cx="3452040" cy="360"/>
          </a:xfrm>
          <a:prstGeom prst="straightConnector1">
            <a:avLst/>
          </a:prstGeom>
          <a:ln w="9525">
            <a:solidFill>
              <a:srgbClr val="F3F3F3"/>
            </a:solidFill>
            <a:round/>
            <a:tailEnd type="stealth" w="med" len="med"/>
          </a:ln>
        </p:spPr>
      </p:cxnSp>
    </p:spTree>
    <p:extLst>
      <p:ext uri="{BB962C8B-B14F-4D97-AF65-F5344CB8AC3E}">
        <p14:creationId xmlns:p14="http://schemas.microsoft.com/office/powerpoint/2010/main" val="242764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AADF6-65BA-48D0-8CC2-38FC73585B20}"/>
            </a:ext>
          </a:extLst>
        </p:cNvPr>
        <p:cNvGrpSpPr/>
        <p:nvPr/>
      </p:nvGrpSpPr>
      <p:grpSpPr>
        <a:xfrm>
          <a:off x="0" y="0"/>
          <a:ext cx="0" cy="0"/>
          <a:chOff x="0" y="0"/>
          <a:chExt cx="0" cy="0"/>
        </a:xfrm>
      </p:grpSpPr>
      <p:sp>
        <p:nvSpPr>
          <p:cNvPr id="77" name="PlaceHolder 1">
            <a:extLst>
              <a:ext uri="{FF2B5EF4-FFF2-40B4-BE49-F238E27FC236}">
                <a16:creationId xmlns:a16="http://schemas.microsoft.com/office/drawing/2014/main" id="{F531AB27-5C95-D9CF-B3AA-6067481880A7}"/>
              </a:ext>
            </a:extLst>
          </p:cNvPr>
          <p:cNvSpPr>
            <a:spLocks noGrp="1"/>
          </p:cNvSpPr>
          <p:nvPr>
            <p:ph type="title"/>
          </p:nvPr>
        </p:nvSpPr>
        <p:spPr>
          <a:xfrm>
            <a:off x="170986" y="253841"/>
            <a:ext cx="5486400" cy="458037"/>
          </a:xfrm>
          <a:prstGeom prst="rect">
            <a:avLst/>
          </a:prstGeom>
          <a:noFill/>
          <a:ln w="0">
            <a:noFill/>
          </a:ln>
        </p:spPr>
        <p:txBody>
          <a:bodyPr lIns="91440" tIns="91440" rIns="91440" bIns="91440" anchor="ctr">
            <a:noAutofit/>
          </a:bodyPr>
          <a:lstStyle/>
          <a:p>
            <a:pPr indent="0">
              <a:lnSpc>
                <a:spcPct val="100000"/>
              </a:lnSpc>
              <a:buNone/>
              <a:tabLst>
                <a:tab pos="0" algn="l"/>
              </a:tabLst>
            </a:pPr>
            <a:r>
              <a:rPr lang="en" sz="4000" b="0" strike="noStrike" spc="-1" dirty="0">
                <a:solidFill>
                  <a:schemeClr val="lt1"/>
                </a:solidFill>
                <a:latin typeface="Times New Roman" panose="02020603050405020304" pitchFamily="18" charset="0"/>
                <a:cs typeface="Times New Roman" panose="02020603050405020304" pitchFamily="18" charset="0"/>
              </a:rPr>
              <a:t>FLOW CHART</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cxnSp>
        <p:nvCxnSpPr>
          <p:cNvPr id="80" name="Google Shape;220;p31">
            <a:extLst>
              <a:ext uri="{FF2B5EF4-FFF2-40B4-BE49-F238E27FC236}">
                <a16:creationId xmlns:a16="http://schemas.microsoft.com/office/drawing/2014/main" id="{4C904A80-AC40-4808-01B8-B3E12BEEC4E3}"/>
              </a:ext>
            </a:extLst>
          </p:cNvPr>
          <p:cNvCxnSpPr/>
          <p:nvPr/>
        </p:nvCxnSpPr>
        <p:spPr>
          <a:xfrm>
            <a:off x="5397866" y="4572333"/>
            <a:ext cx="3452040" cy="360"/>
          </a:xfrm>
          <a:prstGeom prst="straightConnector1">
            <a:avLst/>
          </a:prstGeom>
          <a:ln w="9525">
            <a:solidFill>
              <a:srgbClr val="F3F3F3"/>
            </a:solidFill>
            <a:round/>
            <a:tailEnd type="stealth" w="med" len="med"/>
          </a:ln>
        </p:spPr>
      </p:cxnSp>
      <p:pic>
        <p:nvPicPr>
          <p:cNvPr id="3" name="Picture 2">
            <a:extLst>
              <a:ext uri="{FF2B5EF4-FFF2-40B4-BE49-F238E27FC236}">
                <a16:creationId xmlns:a16="http://schemas.microsoft.com/office/drawing/2014/main" id="{07928111-7707-336D-2F91-12DB0CB0C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429" y="908943"/>
            <a:ext cx="6250214" cy="3834335"/>
          </a:xfrm>
          <a:prstGeom prst="rect">
            <a:avLst/>
          </a:prstGeom>
        </p:spPr>
      </p:pic>
    </p:spTree>
    <p:extLst>
      <p:ext uri="{BB962C8B-B14F-4D97-AF65-F5344CB8AC3E}">
        <p14:creationId xmlns:p14="http://schemas.microsoft.com/office/powerpoint/2010/main" val="230491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185854" y="327102"/>
            <a:ext cx="4576226" cy="780586"/>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000" b="0" strike="noStrike" spc="-1" dirty="0">
                <a:solidFill>
                  <a:schemeClr val="dk1"/>
                </a:solidFill>
                <a:latin typeface="Times New Roman" panose="02020603050405020304" pitchFamily="18" charset="0"/>
                <a:ea typeface="Playfair Display"/>
                <a:cs typeface="Times New Roman" panose="02020603050405020304" pitchFamily="18" charset="0"/>
              </a:rPr>
              <a:t>Recipe Generator Functionality</a:t>
            </a:r>
            <a:endParaRPr lang="fr-FR" sz="3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85" name="PlaceHolder 2"/>
          <p:cNvSpPr>
            <a:spLocks noGrp="1"/>
          </p:cNvSpPr>
          <p:nvPr>
            <p:ph/>
          </p:nvPr>
        </p:nvSpPr>
        <p:spPr>
          <a:xfrm>
            <a:off x="185853" y="1107687"/>
            <a:ext cx="4638907" cy="3806283"/>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500" b="0" strike="noStrike" spc="-1" dirty="0">
                <a:solidFill>
                  <a:schemeClr val="dk1"/>
                </a:solidFill>
                <a:latin typeface="Times New Roman" panose="02020603050405020304" pitchFamily="18" charset="0"/>
                <a:ea typeface="Montserrat"/>
                <a:cs typeface="Times New Roman" panose="02020603050405020304" pitchFamily="18" charset="0"/>
              </a:rPr>
              <a:t>The Recipe Generator of MEAL PLANNER &amp; NUTRITION TRACKER App was created to allow users to find personalized meals according to available ingredients and dietary preferences. Once ingredients are keyed into the system, intelligent algorithms vastly propose a myriad of recipes that resonate with dietary goals. Each recipe comes with a comprehensive ingredient list as well as stepwise instructions, and a calorie, protein, and carbohydrate breakdown per serving. The functionality also includes quality images and short descriptions to guide the user in making wise choices. Users can read through some other alternative recipes, save favorites, and easily integrate selected meals into the daily meal planner. It makes meal prep more effective and lowers waste while helping users sustain a balanced diet </a:t>
            </a:r>
            <a:r>
              <a:rPr lang="en" sz="1500" b="0" strike="noStrike" spc="-1" dirty="0">
                <a:solidFill>
                  <a:schemeClr val="dk1"/>
                </a:solidFill>
                <a:latin typeface="Times New Roman" panose="02020603050405020304" pitchFamily="18" charset="0"/>
                <a:ea typeface="Montserrat"/>
                <a:cs typeface="Times New Roman" panose="02020603050405020304" pitchFamily="18" charset="0"/>
              </a:rPr>
              <a:t>.</a:t>
            </a:r>
            <a:endParaRPr lang="fr-FR" sz="15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EF75D25-3FD0-78FB-69C3-13D1DD217A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5897" y="438613"/>
            <a:ext cx="2324161" cy="4088781"/>
          </a:xfrm>
          <a:prstGeom prst="rect">
            <a:avLst/>
          </a:prstGeom>
        </p:spPr>
      </p:pic>
    </p:spTree>
  </p:cSld>
  <p:clrMapOvr>
    <a:masterClrMapping/>
  </p:clrMapOvr>
</p:sld>
</file>

<file path=ppt/theme/theme1.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TotalTime>
  <Words>997</Words>
  <Application>Microsoft Office PowerPoint</Application>
  <PresentationFormat>On-screen Show (16:9)</PresentationFormat>
  <Paragraphs>92</Paragraphs>
  <Slides>20</Slides>
  <Notes>1</Notes>
  <HiddenSlides>0</HiddenSlides>
  <MMClips>0</MMClips>
  <ScaleCrop>false</ScaleCrop>
  <HeadingPairs>
    <vt:vector size="4" baseType="variant">
      <vt:variant>
        <vt:lpstr>Theme</vt:lpstr>
      </vt:variant>
      <vt:variant>
        <vt:i4>4</vt:i4>
      </vt:variant>
      <vt:variant>
        <vt:lpstr>Slide Titles</vt:lpstr>
      </vt:variant>
      <vt:variant>
        <vt:i4>20</vt:i4>
      </vt:variant>
    </vt:vector>
  </HeadingPairs>
  <TitlesOfParts>
    <vt:vector size="24" baseType="lpstr">
      <vt:lpstr>Formal Conference Style Presentation by Slidesgo</vt:lpstr>
      <vt:lpstr>Formal Conference Style Presentation by Slidesgo</vt:lpstr>
      <vt:lpstr>Formal Conference Style Presentation by Slidesgo</vt:lpstr>
      <vt:lpstr>Formal Conference Style Presentation by Slidesgo</vt:lpstr>
      <vt:lpstr>Personalised Meal Planner</vt:lpstr>
      <vt:lpstr>A YASHWANTH      -  99220041035 B VIKRAM               -  99220041121 A HARSHITHA        -  99220041108 AVL HARSHINI       -  99220041058 D SAMMERAH        -  99220041040</vt:lpstr>
      <vt:lpstr>Introduction</vt:lpstr>
      <vt:lpstr>OBJECTIVES</vt:lpstr>
      <vt:lpstr>TARGET USERS</vt:lpstr>
      <vt:lpstr>KEY FEATURES</vt:lpstr>
      <vt:lpstr>BENFITS</vt:lpstr>
      <vt:lpstr>FLOW CHART</vt:lpstr>
      <vt:lpstr>Recipe Generator Functionality</vt:lpstr>
      <vt:lpstr>PowerPoint Presentation</vt:lpstr>
      <vt:lpstr>PowerPoint Presentation</vt:lpstr>
      <vt:lpstr>PowerPoint Presentation</vt:lpstr>
      <vt:lpstr>UI/UX FEATURES</vt:lpstr>
      <vt:lpstr>PowerPoint Presentation</vt:lpstr>
      <vt:lpstr>Testing and Quality Assurance</vt:lpstr>
      <vt:lpstr>PowerPoint Presentation</vt:lpstr>
      <vt:lpstr>PowerPoint Presentation</vt:lpstr>
      <vt:lpstr>PowerPoint Presentation</vt:lpstr>
      <vt:lpstr>Conclusions</vt:lpstr>
      <vt:lpstr>         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Personalised Meal Planner</dc:title>
  <dc:creator>sammerah dudekula</dc:creator>
  <cp:lastModifiedBy>dudekulasammerah@gmail.com</cp:lastModifiedBy>
  <cp:revision>6</cp:revision>
  <dcterms:modified xsi:type="dcterms:W3CDTF">2025-07-09T06:00:47Z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2025-03-24T00:44:46Z</dcterms:created>
  <dc:creator>Unknown Creator</dc:creator>
  <dc:description/>
  <dc:language>en-US</dc:language>
  <cp:lastModifiedBy>Unknown Creator</cp:lastModifiedBy>
  <dcterms:modified xsi:type="dcterms:W3CDTF">2025-03-24T00:44:46Z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